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22"/>
  </p:notesMasterIdLst>
  <p:handoutMasterIdLst>
    <p:handoutMasterId r:id="rId23"/>
  </p:handoutMasterIdLst>
  <p:sldIdLst>
    <p:sldId id="256" r:id="rId2"/>
    <p:sldId id="258" r:id="rId3"/>
    <p:sldId id="257" r:id="rId4"/>
    <p:sldId id="264" r:id="rId5"/>
    <p:sldId id="259" r:id="rId6"/>
    <p:sldId id="260" r:id="rId7"/>
    <p:sldId id="261" r:id="rId8"/>
    <p:sldId id="262" r:id="rId9"/>
    <p:sldId id="263" r:id="rId10"/>
    <p:sldId id="274" r:id="rId11"/>
    <p:sldId id="275" r:id="rId12"/>
    <p:sldId id="265" r:id="rId13"/>
    <p:sldId id="266" r:id="rId14"/>
    <p:sldId id="267" r:id="rId15"/>
    <p:sldId id="268" r:id="rId16"/>
    <p:sldId id="270" r:id="rId17"/>
    <p:sldId id="269" r:id="rId18"/>
    <p:sldId id="273" r:id="rId19"/>
    <p:sldId id="276" r:id="rId20"/>
    <p:sldId id="277" r:id="rId2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45B3BE-3064-4B4B-B542-644C6D90FE1D}" v="5" dt="2023-01-26T19:36:40.0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111" d="100"/>
          <a:sy n="111" d="100"/>
        </p:scale>
        <p:origin x="480" y="96"/>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 Schoolhouse, LLC. M. Donahue" userId="bf50b50734cd718e" providerId="LiveId" clId="{EB45B3BE-3064-4B4B-B542-644C6D90FE1D}"/>
    <pc:docChg chg="undo redo custSel modSld modNotesMaster modHandout">
      <pc:chgData name="My Schoolhouse, LLC. M. Donahue" userId="bf50b50734cd718e" providerId="LiveId" clId="{EB45B3BE-3064-4B4B-B542-644C6D90FE1D}" dt="2023-01-26T19:36:42.773" v="131" actId="1076"/>
      <pc:docMkLst>
        <pc:docMk/>
      </pc:docMkLst>
      <pc:sldChg chg="delSp modSp mod delAnim">
        <pc:chgData name="My Schoolhouse, LLC. M. Donahue" userId="bf50b50734cd718e" providerId="LiveId" clId="{EB45B3BE-3064-4B4B-B542-644C6D90FE1D}" dt="2023-01-26T19:36:42.773" v="131" actId="1076"/>
        <pc:sldMkLst>
          <pc:docMk/>
          <pc:sldMk cId="2752501838" sldId="258"/>
        </pc:sldMkLst>
        <pc:spChg chg="mod">
          <ac:chgData name="My Schoolhouse, LLC. M. Donahue" userId="bf50b50734cd718e" providerId="LiveId" clId="{EB45B3BE-3064-4B4B-B542-644C6D90FE1D}" dt="2023-01-26T19:28:24.721" v="120" actId="27636"/>
          <ac:spMkLst>
            <pc:docMk/>
            <pc:sldMk cId="2752501838" sldId="258"/>
            <ac:spMk id="3" creationId="{D1EDA3D8-0C58-4E38-8395-E04D84454DB7}"/>
          </ac:spMkLst>
        </pc:spChg>
        <pc:picChg chg="del mod">
          <ac:chgData name="My Schoolhouse, LLC. M. Donahue" userId="bf50b50734cd718e" providerId="LiveId" clId="{EB45B3BE-3064-4B4B-B542-644C6D90FE1D}" dt="2023-01-26T19:35:08.533" v="128" actId="478"/>
          <ac:picMkLst>
            <pc:docMk/>
            <pc:sldMk cId="2752501838" sldId="258"/>
            <ac:picMk id="2" creationId="{158CD844-7241-CFF7-2F03-DA27CE63B584}"/>
          </ac:picMkLst>
        </pc:picChg>
        <pc:picChg chg="del">
          <ac:chgData name="My Schoolhouse, LLC. M. Donahue" userId="bf50b50734cd718e" providerId="LiveId" clId="{EB45B3BE-3064-4B4B-B542-644C6D90FE1D}" dt="2023-01-26T19:31:41.745" v="126" actId="478"/>
          <ac:picMkLst>
            <pc:docMk/>
            <pc:sldMk cId="2752501838" sldId="258"/>
            <ac:picMk id="4" creationId="{AC85DEFE-79CF-41FC-9250-991605FA948C}"/>
          </ac:picMkLst>
        </pc:picChg>
        <pc:picChg chg="del">
          <ac:chgData name="My Schoolhouse, LLC. M. Donahue" userId="bf50b50734cd718e" providerId="LiveId" clId="{EB45B3BE-3064-4B4B-B542-644C6D90FE1D}" dt="2023-01-26T19:35:23.127" v="129" actId="478"/>
          <ac:picMkLst>
            <pc:docMk/>
            <pc:sldMk cId="2752501838" sldId="258"/>
            <ac:picMk id="5" creationId="{19053A6E-8D8D-0544-04E5-BA513DB317F8}"/>
          </ac:picMkLst>
        </pc:picChg>
        <pc:picChg chg="del">
          <ac:chgData name="My Schoolhouse, LLC. M. Donahue" userId="bf50b50734cd718e" providerId="LiveId" clId="{EB45B3BE-3064-4B4B-B542-644C6D90FE1D}" dt="2023-01-26T19:36:04.488" v="130" actId="478"/>
          <ac:picMkLst>
            <pc:docMk/>
            <pc:sldMk cId="2752501838" sldId="258"/>
            <ac:picMk id="7" creationId="{EC01F6B9-3652-7822-DC5B-F4E4474B6C74}"/>
          </ac:picMkLst>
        </pc:picChg>
        <pc:picChg chg="mod">
          <ac:chgData name="My Schoolhouse, LLC. M. Donahue" userId="bf50b50734cd718e" providerId="LiveId" clId="{EB45B3BE-3064-4B4B-B542-644C6D90FE1D}" dt="2023-01-26T19:36:42.773" v="131" actId="1076"/>
          <ac:picMkLst>
            <pc:docMk/>
            <pc:sldMk cId="2752501838" sldId="258"/>
            <ac:picMk id="8" creationId="{5D74120C-7E04-EEE0-962F-F05CE39BD274}"/>
          </ac:picMkLst>
        </pc:picChg>
      </pc:sldChg>
      <pc:sldChg chg="delSp modSp mod delAnim">
        <pc:chgData name="My Schoolhouse, LLC. M. Donahue" userId="bf50b50734cd718e" providerId="LiveId" clId="{EB45B3BE-3064-4B4B-B542-644C6D90FE1D}" dt="2023-01-26T19:31:30.552" v="125" actId="478"/>
        <pc:sldMkLst>
          <pc:docMk/>
          <pc:sldMk cId="3299290066" sldId="259"/>
        </pc:sldMkLst>
        <pc:spChg chg="mod">
          <ac:chgData name="My Schoolhouse, LLC. M. Donahue" userId="bf50b50734cd718e" providerId="LiveId" clId="{EB45B3BE-3064-4B4B-B542-644C6D90FE1D}" dt="2023-01-26T19:29:33.347" v="123"/>
          <ac:spMkLst>
            <pc:docMk/>
            <pc:sldMk cId="3299290066" sldId="259"/>
            <ac:spMk id="3" creationId="{7D771A94-27FE-440B-9B79-C7020AC7E90B}"/>
          </ac:spMkLst>
        </pc:spChg>
        <pc:picChg chg="del">
          <ac:chgData name="My Schoolhouse, LLC. M. Donahue" userId="bf50b50734cd718e" providerId="LiveId" clId="{EB45B3BE-3064-4B4B-B542-644C6D90FE1D}" dt="2023-01-26T19:31:30.552" v="125" actId="478"/>
          <ac:picMkLst>
            <pc:docMk/>
            <pc:sldMk cId="3299290066" sldId="259"/>
            <ac:picMk id="2" creationId="{609BAAD8-5FB4-40DC-8869-A7E7EB2401F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382EE9-7BF6-4261-B9C1-03DE3EF95455}"/>
              </a:ext>
            </a:extLst>
          </p:cNvPr>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a:p>
        </p:txBody>
      </p:sp>
      <p:sp>
        <p:nvSpPr>
          <p:cNvPr id="3" name="Date Placeholder 2">
            <a:extLst>
              <a:ext uri="{FF2B5EF4-FFF2-40B4-BE49-F238E27FC236}">
                <a16:creationId xmlns:a16="http://schemas.microsoft.com/office/drawing/2014/main" id="{0CA7251A-5E4F-4BF7-BC6B-9666B454E1C5}"/>
              </a:ext>
            </a:extLst>
          </p:cNvPr>
          <p:cNvSpPr>
            <a:spLocks noGrp="1"/>
          </p:cNvSpPr>
          <p:nvPr>
            <p:ph type="dt" sz="quarter" idx="1"/>
          </p:nvPr>
        </p:nvSpPr>
        <p:spPr>
          <a:xfrm>
            <a:off x="4023092" y="0"/>
            <a:ext cx="3077739" cy="471054"/>
          </a:xfrm>
          <a:prstGeom prst="rect">
            <a:avLst/>
          </a:prstGeom>
        </p:spPr>
        <p:txBody>
          <a:bodyPr vert="horz" lIns="94225" tIns="47113" rIns="94225" bIns="47113" rtlCol="0"/>
          <a:lstStyle>
            <a:lvl1pPr algn="r">
              <a:defRPr sz="1300"/>
            </a:lvl1pPr>
          </a:lstStyle>
          <a:p>
            <a:fld id="{3CD954D0-4F96-4ED7-9B5F-5B62A2667E3A}" type="datetimeFigureOut">
              <a:rPr lang="en-US" smtClean="0"/>
              <a:t>1/26/2023</a:t>
            </a:fld>
            <a:endParaRPr lang="en-US"/>
          </a:p>
        </p:txBody>
      </p:sp>
      <p:sp>
        <p:nvSpPr>
          <p:cNvPr id="4" name="Footer Placeholder 3">
            <a:extLst>
              <a:ext uri="{FF2B5EF4-FFF2-40B4-BE49-F238E27FC236}">
                <a16:creationId xmlns:a16="http://schemas.microsoft.com/office/drawing/2014/main" id="{E87DE492-844A-48BD-ABFB-516DCD95C706}"/>
              </a:ext>
            </a:extLst>
          </p:cNvPr>
          <p:cNvSpPr>
            <a:spLocks noGrp="1"/>
          </p:cNvSpPr>
          <p:nvPr>
            <p:ph type="ftr" sz="quarter" idx="2"/>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52F74D80-E546-44D5-8008-91730D32AC9F}"/>
              </a:ext>
            </a:extLst>
          </p:cNvPr>
          <p:cNvSpPr>
            <a:spLocks noGrp="1"/>
          </p:cNvSpPr>
          <p:nvPr>
            <p:ph type="sldNum" sz="quarter" idx="3"/>
          </p:nvPr>
        </p:nvSpPr>
        <p:spPr>
          <a:xfrm>
            <a:off x="4023092" y="8917422"/>
            <a:ext cx="3077739" cy="471053"/>
          </a:xfrm>
          <a:prstGeom prst="rect">
            <a:avLst/>
          </a:prstGeom>
        </p:spPr>
        <p:txBody>
          <a:bodyPr vert="horz" lIns="94225" tIns="47113" rIns="94225" bIns="47113" rtlCol="0" anchor="b"/>
          <a:lstStyle>
            <a:lvl1pPr algn="r">
              <a:defRPr sz="1300"/>
            </a:lvl1pPr>
          </a:lstStyle>
          <a:p>
            <a:fld id="{0AF64BB2-C189-48E0-9D93-F72CAB0DA49E}" type="slidenum">
              <a:rPr lang="en-US" smtClean="0"/>
              <a:t>‹#›</a:t>
            </a:fld>
            <a:endParaRPr lang="en-US"/>
          </a:p>
        </p:txBody>
      </p:sp>
    </p:spTree>
    <p:extLst>
      <p:ext uri="{BB962C8B-B14F-4D97-AF65-F5344CB8AC3E}">
        <p14:creationId xmlns:p14="http://schemas.microsoft.com/office/powerpoint/2010/main" val="2168248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5" tIns="47113" rIns="94225" bIns="47113" rtlCol="0"/>
          <a:lstStyle>
            <a:lvl1pPr algn="r">
              <a:defRPr sz="1300"/>
            </a:lvl1pPr>
          </a:lstStyle>
          <a:p>
            <a:fld id="{C37E2778-7897-4D6C-B881-433DDE0BFD1E}" type="datetimeFigureOut">
              <a:rPr lang="en-US" smtClean="0"/>
              <a:t>1/26/2023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5" tIns="47113" rIns="94225" bIns="47113"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5" tIns="47113" rIns="94225" bIns="471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5" tIns="47113" rIns="94225" bIns="47113"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5" tIns="47113" rIns="94225" bIns="47113" rtlCol="0" anchor="b"/>
          <a:lstStyle>
            <a:lvl1pPr algn="r">
              <a:defRPr sz="1300"/>
            </a:lvl1pPr>
          </a:lstStyle>
          <a:p>
            <a:fld id="{0ED2564C-F36D-464B-BF14-E182AB939203}" type="slidenum">
              <a:rPr lang="en-US" smtClean="0"/>
              <a:t>‹#›</a:t>
            </a:fld>
            <a:endParaRPr lang="en-US"/>
          </a:p>
        </p:txBody>
      </p:sp>
    </p:spTree>
    <p:extLst>
      <p:ext uri="{BB962C8B-B14F-4D97-AF65-F5344CB8AC3E}">
        <p14:creationId xmlns:p14="http://schemas.microsoft.com/office/powerpoint/2010/main" val="280100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AAD347D-5ACD-4C99-B74B-A9C85AD731AF}" type="datetimeFigureOut">
              <a:rPr lang="en-US" smtClean="0"/>
              <a:t>1/26/2023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650876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0822000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509A250-FF31-4206-8172-F9D3106AACB1}" type="datetimeFigureOut">
              <a:rPr lang="en-US" smtClean="0"/>
              <a:t>1/26/2023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5578711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AAD347D-5ACD-4C99-B74B-A9C85AD731AF}" type="datetimeFigureOut">
              <a:rPr lang="en-US" smtClean="0"/>
              <a:t>1/26/2023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02111984F56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1576835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AAD347D-5ACD-4C99-B74B-A9C85AD731AF}" type="datetimeFigureOut">
              <a:rPr lang="en-US" smtClean="0"/>
              <a:t>1/26/2023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3712929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4312724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1618585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97844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509A250-FF31-4206-8172-F9D3106AACB1}" type="datetimeFigureOut">
              <a:rPr lang="en-US" smtClean="0"/>
              <a:t>1/26/2023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0530149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indent="0">
              <a:buNone/>
              <a:defRPr sz="4800"/>
            </a:lvl1pPr>
          </a:lstStyle>
          <a:p>
            <a:pPr lvl="0"/>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4889779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796027F-7875-4030-9381-8BD8C4F21935}" type="datetimeFigureOut">
              <a:rPr lang="en-US" smtClean="0"/>
              <a:t>1/26/2023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7158579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3330045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3872313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72780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6236001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245531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5071751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AAD347D-5ACD-4C99-B74B-A9C85AD731AF}" type="datetimeFigureOut">
              <a:rPr lang="en-US" smtClean="0"/>
              <a:t>1/26/2023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129058297"/>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gbcnv.edu/rights_responsibilities/conduct.html" TargetMode="External"/><Relationship Id="rId5" Type="http://schemas.openxmlformats.org/officeDocument/2006/relationships/image" Target="../media/image19.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iteachkinderkids.blogspot.com/2015/05/r-is-for-respect-when-i-began-teaching.html" TargetMode="External"/><Relationship Id="rId5" Type="http://schemas.openxmlformats.org/officeDocument/2006/relationships/image" Target="../media/image20.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niagaraot.org/2014/04/health-and-safety.html" TargetMode="External"/><Relationship Id="rId5" Type="http://schemas.openxmlformats.org/officeDocument/2006/relationships/image" Target="../media/image21.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thelastbastille.wordpress.com/"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jp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hyperlink" Target="http://www.dcf.state.fl.us/abuse/report/" TargetMode="External"/><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notinmyworld.org/2015/03/18/child-abuse-140/" TargetMode="External"/><Relationship Id="rId5" Type="http://schemas.openxmlformats.org/officeDocument/2006/relationships/image" Target="../media/image23.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vindicatemj.wordpress.com/2012/04/03/michael-jackson-as-a-jehovah-witness/" TargetMode="External"/><Relationship Id="rId5" Type="http://schemas.openxmlformats.org/officeDocument/2006/relationships/image" Target="../media/image24.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notinmyworld.com/2016/05/25/child-abuse-45/" TargetMode="External"/><Relationship Id="rId5" Type="http://schemas.openxmlformats.org/officeDocument/2006/relationships/image" Target="../media/image25.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unsuckdcmetro.blogspot.com/2013_04_01_archive.html" TargetMode="External"/><Relationship Id="rId5" Type="http://schemas.openxmlformats.org/officeDocument/2006/relationships/image" Target="../media/image26.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pixabay.com/en/insurance-protection-family-911819/" TargetMode="External"/><Relationship Id="rId5" Type="http://schemas.openxmlformats.org/officeDocument/2006/relationships/image" Target="../media/image27.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oakleafblog.blogspot.com/2010/11/windows-azure-and-cloud-computing-posts_23.html" TargetMode="External"/><Relationship Id="rId5" Type="http://schemas.openxmlformats.org/officeDocument/2006/relationships/image" Target="../media/image28.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vinodtbidwaik.blogspot.com/2013/01/employee-engagement-vi.html" TargetMode="External"/><Relationship Id="rId10" Type="http://schemas.openxmlformats.org/officeDocument/2006/relationships/image" Target="../media/image3.png"/><Relationship Id="rId4" Type="http://schemas.openxmlformats.org/officeDocument/2006/relationships/image" Target="../media/image5.jp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pixabay.com/en/airport-passport-control-customs-308739/" TargetMode="External"/><Relationship Id="rId5" Type="http://schemas.openxmlformats.org/officeDocument/2006/relationships/image" Target="../media/image29.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journeyforfairtrade.blogspot.com/2011_06_01_archive.html" TargetMode="External"/><Relationship Id="rId5" Type="http://schemas.openxmlformats.org/officeDocument/2006/relationships/image" Target="../media/image10.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lifelonglearningteachers.blogspot.com/2012_01_01_archive.html" TargetMode="External"/><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hyperlink" Target="http://jverreen13.voices.wooster.edu/" TargetMode="External"/><Relationship Id="rId7" Type="http://schemas.openxmlformats.org/officeDocument/2006/relationships/image" Target="../media/image9.sv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regardingnannies.com/author/kellie/" TargetMode="External"/><Relationship Id="rId5" Type="http://schemas.openxmlformats.org/officeDocument/2006/relationships/image" Target="../media/image13.jp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en.wikipedia.org/wiki/File:System-index-search.svg" TargetMode="External"/><Relationship Id="rId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9.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pixabay.com/en/contract-hands-shaking-hands-1229858/" TargetMode="External"/><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7.svg"/><Relationship Id="rId4" Type="http://schemas.openxmlformats.org/officeDocument/2006/relationships/image" Target="../media/image3.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en.wikipedia.org/wiki/High_Standards_(XM)" TargetMode="External"/><Relationship Id="rId5" Type="http://schemas.openxmlformats.org/officeDocument/2006/relationships/image" Target="../media/image18.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93FB-A674-4C31-BA9B-CEEE69B83BC8}"/>
              </a:ext>
            </a:extLst>
          </p:cNvPr>
          <p:cNvSpPr>
            <a:spLocks noGrp="1"/>
          </p:cNvSpPr>
          <p:nvPr>
            <p:ph type="ctrTitle"/>
          </p:nvPr>
        </p:nvSpPr>
        <p:spPr>
          <a:xfrm>
            <a:off x="1371600" y="2125772"/>
            <a:ext cx="9448800" cy="1825096"/>
          </a:xfrm>
        </p:spPr>
        <p:txBody>
          <a:bodyPr/>
          <a:lstStyle/>
          <a:p>
            <a:pPr algn="ctr"/>
            <a:r>
              <a:rPr lang="en-US" b="1" dirty="0"/>
              <a:t>My Schoolhouse, LLC</a:t>
            </a:r>
          </a:p>
        </p:txBody>
      </p:sp>
      <p:sp>
        <p:nvSpPr>
          <p:cNvPr id="3" name="Subtitle 2">
            <a:extLst>
              <a:ext uri="{FF2B5EF4-FFF2-40B4-BE49-F238E27FC236}">
                <a16:creationId xmlns:a16="http://schemas.microsoft.com/office/drawing/2014/main" id="{5B0B5C4A-DC0B-49BE-B7DA-3599E7783689}"/>
              </a:ext>
            </a:extLst>
          </p:cNvPr>
          <p:cNvSpPr>
            <a:spLocks noGrp="1"/>
          </p:cNvSpPr>
          <p:nvPr>
            <p:ph type="subTitle" idx="1"/>
          </p:nvPr>
        </p:nvSpPr>
        <p:spPr>
          <a:xfrm>
            <a:off x="1371600" y="3987374"/>
            <a:ext cx="9448800" cy="685800"/>
          </a:xfrm>
        </p:spPr>
        <p:txBody>
          <a:bodyPr/>
          <a:lstStyle/>
          <a:p>
            <a:pPr algn="ctr"/>
            <a:r>
              <a:rPr lang="en-US" b="1" dirty="0"/>
              <a:t>Code of Ethical Conduct: Training Course on Policy &amp; Procedures</a:t>
            </a:r>
          </a:p>
        </p:txBody>
      </p:sp>
      <p:pic>
        <p:nvPicPr>
          <p:cNvPr id="5" name="38 Stick to the Plan (Trailer Music)">
            <a:hlinkClick r:id="" action="ppaction://media"/>
            <a:extLst>
              <a:ext uri="{FF2B5EF4-FFF2-40B4-BE49-F238E27FC236}">
                <a16:creationId xmlns:a16="http://schemas.microsoft.com/office/drawing/2014/main" id="{2BCEED0F-7810-432F-B365-F21B4679E9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3434" y="314740"/>
            <a:ext cx="609600" cy="609600"/>
          </a:xfrm>
          <a:prstGeom prst="rect">
            <a:avLst/>
          </a:prstGeom>
        </p:spPr>
      </p:pic>
      <p:pic>
        <p:nvPicPr>
          <p:cNvPr id="7" name="Picture 6" descr="A close up of a sign&#10;&#10;Description automatically generated">
            <a:extLst>
              <a:ext uri="{FF2B5EF4-FFF2-40B4-BE49-F238E27FC236}">
                <a16:creationId xmlns:a16="http://schemas.microsoft.com/office/drawing/2014/main" id="{0B50934E-2146-421B-9481-AF7DE037EC2F}"/>
              </a:ext>
            </a:extLst>
          </p:cNvPr>
          <p:cNvPicPr>
            <a:picLocks noChangeAspect="1"/>
          </p:cNvPicPr>
          <p:nvPr/>
        </p:nvPicPr>
        <p:blipFill>
          <a:blip r:embed="rId7"/>
          <a:stretch>
            <a:fillRect/>
          </a:stretch>
        </p:blipFill>
        <p:spPr>
          <a:xfrm>
            <a:off x="7772696" y="280824"/>
            <a:ext cx="2477564" cy="2458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corded Sound">
            <a:hlinkClick r:id="" action="ppaction://media"/>
            <a:extLst>
              <a:ext uri="{FF2B5EF4-FFF2-40B4-BE49-F238E27FC236}">
                <a16:creationId xmlns:a16="http://schemas.microsoft.com/office/drawing/2014/main" id="{0B11114E-2F20-4EDA-83FE-8A01996DCE3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151705" y="5933660"/>
            <a:ext cx="609600" cy="609600"/>
          </a:xfrm>
          <a:prstGeom prst="rect">
            <a:avLst/>
          </a:prstGeom>
        </p:spPr>
      </p:pic>
    </p:spTree>
    <p:extLst>
      <p:ext uri="{BB962C8B-B14F-4D97-AF65-F5344CB8AC3E}">
        <p14:creationId xmlns:p14="http://schemas.microsoft.com/office/powerpoint/2010/main" val="39440161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 presetClass="mediacall" presetSubtype="0" fill="hold" nodeType="withEffect">
                                  <p:stCondLst>
                                    <p:cond delay="0"/>
                                  </p:stCondLst>
                                  <p:childTnLst>
                                    <p:cmd type="call" cmd="playFrom(0.0)">
                                      <p:cBhvr>
                                        <p:cTn id="9" dur="8648" fill="hold"/>
                                        <p:tgtEl>
                                          <p:spTgt spid="8"/>
                                        </p:tgtEl>
                                      </p:cBhvr>
                                    </p:cmd>
                                  </p:childTnLst>
                                </p:cTn>
                              </p:par>
                              <p:par>
                                <p:cTn id="10" presetID="1" presetClass="mediacall" presetSubtype="0" fill="hold" nodeType="withEffect">
                                  <p:stCondLst>
                                    <p:cond delay="0"/>
                                  </p:stCondLst>
                                  <p:childTnLst>
                                    <p:cmd type="call" cmd="playFrom(0.0)">
                                      <p:cBhvr>
                                        <p:cTn id="11" dur="1" fill="hold"/>
                                        <p:tgtEl>
                                          <p:spTgt spid="5"/>
                                        </p:tgtEl>
                                      </p:cBhvr>
                                    </p:cmd>
                                  </p:childTnLst>
                                  <p:subTnLst>
                                    <p:set>
                                      <p:cBhvr override="childStyle">
                                        <p:cTn dur="1" fill="hold" display="0" masterRel="nextClick" afterEffect="1"/>
                                        <p:tgtEl>
                                          <p:spTgt spid="5"/>
                                        </p:tgtEl>
                                        <p:attrNameLst>
                                          <p:attrName>style.visibility</p:attrName>
                                        </p:attrNameLst>
                                      </p:cBhvr>
                                      <p:to>
                                        <p:strVal val="hidden"/>
                                      </p:to>
                                    </p:set>
                                  </p:sub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32" presetClass="emph" presetSubtype="0" fill="hold" nodeType="afterEffect">
                                  <p:stCondLst>
                                    <p:cond delay="0"/>
                                  </p:stCondLst>
                                  <p:childTnLst>
                                    <p:animRot by="120000">
                                      <p:cBhvr>
                                        <p:cTn id="19" dur="100" fill="hold">
                                          <p:stCondLst>
                                            <p:cond delay="0"/>
                                          </p:stCondLst>
                                        </p:cTn>
                                        <p:tgtEl>
                                          <p:spTgt spid="3">
                                            <p:txEl>
                                              <p:pRg st="0" end="0"/>
                                            </p:txEl>
                                          </p:spTgt>
                                        </p:tgtEl>
                                        <p:attrNameLst>
                                          <p:attrName>r</p:attrName>
                                        </p:attrNameLst>
                                      </p:cBhvr>
                                    </p:animRot>
                                    <p:animRot by="-240000">
                                      <p:cBhvr>
                                        <p:cTn id="20" dur="200" fill="hold">
                                          <p:stCondLst>
                                            <p:cond delay="200"/>
                                          </p:stCondLst>
                                        </p:cTn>
                                        <p:tgtEl>
                                          <p:spTgt spid="3">
                                            <p:txEl>
                                              <p:pRg st="0" end="0"/>
                                            </p:txEl>
                                          </p:spTgt>
                                        </p:tgtEl>
                                        <p:attrNameLst>
                                          <p:attrName>r</p:attrName>
                                        </p:attrNameLst>
                                      </p:cBhvr>
                                    </p:animRot>
                                    <p:animRot by="240000">
                                      <p:cBhvr>
                                        <p:cTn id="21" dur="200" fill="hold">
                                          <p:stCondLst>
                                            <p:cond delay="400"/>
                                          </p:stCondLst>
                                        </p:cTn>
                                        <p:tgtEl>
                                          <p:spTgt spid="3">
                                            <p:txEl>
                                              <p:pRg st="0" end="0"/>
                                            </p:txEl>
                                          </p:spTgt>
                                        </p:tgtEl>
                                        <p:attrNameLst>
                                          <p:attrName>r</p:attrName>
                                        </p:attrNameLst>
                                      </p:cBhvr>
                                    </p:animRot>
                                    <p:animRot by="-240000">
                                      <p:cBhvr>
                                        <p:cTn id="22" dur="200" fill="hold">
                                          <p:stCondLst>
                                            <p:cond delay="600"/>
                                          </p:stCondLst>
                                        </p:cTn>
                                        <p:tgtEl>
                                          <p:spTgt spid="3">
                                            <p:txEl>
                                              <p:pRg st="0" end="0"/>
                                            </p:txEl>
                                          </p:spTgt>
                                        </p:tgtEl>
                                        <p:attrNameLst>
                                          <p:attrName>r</p:attrName>
                                        </p:attrNameLst>
                                      </p:cBhvr>
                                    </p:animRot>
                                    <p:animRot by="120000">
                                      <p:cBhvr>
                                        <p:cTn id="23"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545" numSld="999" showWhenStopped="0">
                <p:cTn id="24" repeatCount="indefinite" fill="remove"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17562-973F-460E-9EAD-8C843DEB3330}"/>
              </a:ext>
            </a:extLst>
          </p:cNvPr>
          <p:cNvSpPr>
            <a:spLocks noGrp="1"/>
          </p:cNvSpPr>
          <p:nvPr>
            <p:ph type="title"/>
          </p:nvPr>
        </p:nvSpPr>
        <p:spPr>
          <a:xfrm>
            <a:off x="3479409" y="657134"/>
            <a:ext cx="8610600" cy="1293028"/>
          </a:xfrm>
        </p:spPr>
        <p:txBody>
          <a:bodyPr>
            <a:normAutofit fontScale="90000"/>
          </a:bodyPr>
          <a:lstStyle/>
          <a:p>
            <a:r>
              <a:rPr lang="en-US" b="1" dirty="0"/>
              <a:t>Concern for the student requires that our instructional personnel:</a:t>
            </a:r>
            <a:br>
              <a:rPr lang="en-US" dirty="0"/>
            </a:br>
            <a:endParaRPr lang="en-US" dirty="0"/>
          </a:p>
        </p:txBody>
      </p:sp>
      <p:sp>
        <p:nvSpPr>
          <p:cNvPr id="3" name="Content Placeholder 2">
            <a:extLst>
              <a:ext uri="{FF2B5EF4-FFF2-40B4-BE49-F238E27FC236}">
                <a16:creationId xmlns:a16="http://schemas.microsoft.com/office/drawing/2014/main" id="{525AC028-E498-4CF3-B2F9-80E83E41AD25}"/>
              </a:ext>
            </a:extLst>
          </p:cNvPr>
          <p:cNvSpPr>
            <a:spLocks noGrp="1"/>
          </p:cNvSpPr>
          <p:nvPr>
            <p:ph sz="half" idx="1"/>
          </p:nvPr>
        </p:nvSpPr>
        <p:spPr>
          <a:xfrm>
            <a:off x="445605" y="1716258"/>
            <a:ext cx="5334000" cy="4024125"/>
          </a:xfrm>
        </p:spPr>
        <p:txBody>
          <a:bodyPr>
            <a:normAutofit fontScale="25000" lnSpcReduction="20000"/>
          </a:bodyPr>
          <a:lstStyle/>
          <a:p>
            <a:pPr marL="0" indent="0">
              <a:lnSpc>
                <a:spcPct val="120000"/>
              </a:lnSpc>
              <a:buNone/>
            </a:pPr>
            <a:r>
              <a:rPr lang="en-US" sz="5600" dirty="0"/>
              <a:t>a. Shall make reasonable effort to protect the student from conditions harmful to learning and/or to the student's mental and/or physical health and/or safety.</a:t>
            </a:r>
          </a:p>
          <a:p>
            <a:pPr marL="0" indent="0">
              <a:lnSpc>
                <a:spcPct val="120000"/>
              </a:lnSpc>
              <a:buNone/>
            </a:pPr>
            <a:r>
              <a:rPr lang="en-US" sz="5600" dirty="0"/>
              <a:t>b. Shall not unreasonably restrain a student from independent action in pursuit of learning.</a:t>
            </a:r>
          </a:p>
          <a:p>
            <a:pPr marL="0" indent="0">
              <a:lnSpc>
                <a:spcPct val="120000"/>
              </a:lnSpc>
              <a:buNone/>
            </a:pPr>
            <a:r>
              <a:rPr lang="en-US" sz="5600" dirty="0"/>
              <a:t>c. Shall not unreasonably deny a student access to diverse points of view.</a:t>
            </a:r>
          </a:p>
          <a:p>
            <a:pPr marL="0" indent="0">
              <a:lnSpc>
                <a:spcPct val="120000"/>
              </a:lnSpc>
              <a:buNone/>
            </a:pPr>
            <a:r>
              <a:rPr lang="en-US" sz="5600" dirty="0"/>
              <a:t>d. Shall not intentionally suppress or distort subject matter relevant to a student’s academic program.</a:t>
            </a:r>
          </a:p>
          <a:p>
            <a:pPr marL="0" indent="0">
              <a:lnSpc>
                <a:spcPct val="120000"/>
              </a:lnSpc>
              <a:buNone/>
            </a:pPr>
            <a:r>
              <a:rPr lang="en-US" sz="5600" dirty="0"/>
              <a:t>e. Shall not intentionally expose a student to unnecessary embarrassment or disparagement.</a:t>
            </a:r>
          </a:p>
          <a:p>
            <a:pPr marL="0" indent="0">
              <a:lnSpc>
                <a:spcPct val="120000"/>
              </a:lnSpc>
              <a:buNone/>
            </a:pPr>
            <a:r>
              <a:rPr lang="en-US" sz="5600" dirty="0"/>
              <a:t>f. Shall not intentionally violate or deny a student's legal rights.</a:t>
            </a:r>
          </a:p>
          <a:p>
            <a:endParaRPr lang="en-US" dirty="0"/>
          </a:p>
        </p:txBody>
      </p:sp>
      <p:sp>
        <p:nvSpPr>
          <p:cNvPr id="4" name="Content Placeholder 3">
            <a:extLst>
              <a:ext uri="{FF2B5EF4-FFF2-40B4-BE49-F238E27FC236}">
                <a16:creationId xmlns:a16="http://schemas.microsoft.com/office/drawing/2014/main" id="{A376EC31-D387-43D3-9B8B-F75A2FBC90A9}"/>
              </a:ext>
            </a:extLst>
          </p:cNvPr>
          <p:cNvSpPr>
            <a:spLocks noGrp="1"/>
          </p:cNvSpPr>
          <p:nvPr>
            <p:ph sz="half" idx="2"/>
          </p:nvPr>
        </p:nvSpPr>
        <p:spPr>
          <a:xfrm>
            <a:off x="6267807" y="1716258"/>
            <a:ext cx="5334000" cy="4024125"/>
          </a:xfrm>
        </p:spPr>
        <p:txBody>
          <a:bodyPr>
            <a:normAutofit fontScale="25000" lnSpcReduction="20000"/>
          </a:bodyPr>
          <a:lstStyle/>
          <a:p>
            <a:pPr marL="0" indent="0">
              <a:lnSpc>
                <a:spcPct val="120000"/>
              </a:lnSpc>
              <a:buNone/>
            </a:pPr>
            <a:r>
              <a:rPr lang="en-US" sz="6400" dirty="0"/>
              <a:t>g. Shall not harass or discriminate against any student on the basis of race, color, religion, sex, age, national or ethnic origin, political beliefs, marital status, handicapping condition, sexual orientation, or social and family background and shall make reasonable effort to assure that each student is protected from harassment or discrimination.</a:t>
            </a:r>
          </a:p>
          <a:p>
            <a:pPr marL="0" indent="0">
              <a:lnSpc>
                <a:spcPct val="120000"/>
              </a:lnSpc>
              <a:buNone/>
            </a:pPr>
            <a:r>
              <a:rPr lang="en-US" sz="6400" dirty="0"/>
              <a:t>h. Shall not exploit a relationship with a student for personal gain or advantage.</a:t>
            </a:r>
          </a:p>
          <a:p>
            <a:pPr marL="0" indent="0">
              <a:lnSpc>
                <a:spcPct val="120000"/>
              </a:lnSpc>
              <a:buNone/>
            </a:pPr>
            <a:r>
              <a:rPr lang="en-US" sz="6400" dirty="0"/>
              <a:t>i. Shall keep in confidence personal identifiable information obtained in the course of professional service, unless disclosure serves professional purposes or is required by law.</a:t>
            </a:r>
          </a:p>
          <a:p>
            <a:endParaRPr lang="en-US" dirty="0"/>
          </a:p>
        </p:txBody>
      </p:sp>
      <p:pic>
        <p:nvPicPr>
          <p:cNvPr id="7" name="Recorded Sound">
            <a:hlinkClick r:id="" action="ppaction://media"/>
            <a:extLst>
              <a:ext uri="{FF2B5EF4-FFF2-40B4-BE49-F238E27FC236}">
                <a16:creationId xmlns:a16="http://schemas.microsoft.com/office/drawing/2014/main" id="{659CCF7E-C6F3-4EFE-9AD6-90A4F75C74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3760" y="367608"/>
            <a:ext cx="609600" cy="609600"/>
          </a:xfrm>
          <a:prstGeom prst="rect">
            <a:avLst/>
          </a:prstGeom>
        </p:spPr>
      </p:pic>
      <p:pic>
        <p:nvPicPr>
          <p:cNvPr id="9" name="Picture 8" descr="A close up of a sign&#10;&#10;Description automatically generated">
            <a:extLst>
              <a:ext uri="{FF2B5EF4-FFF2-40B4-BE49-F238E27FC236}">
                <a16:creationId xmlns:a16="http://schemas.microsoft.com/office/drawing/2014/main" id="{259FB5E6-AEC8-49BD-BE7C-B837E0F6E8C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23360" y="4990374"/>
            <a:ext cx="4712097" cy="15000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11" name="Group 10">
            <a:extLst>
              <a:ext uri="{FF2B5EF4-FFF2-40B4-BE49-F238E27FC236}">
                <a16:creationId xmlns:a16="http://schemas.microsoft.com/office/drawing/2014/main" id="{F2D69418-992A-4F30-AC90-FC85E4F72D20}"/>
              </a:ext>
            </a:extLst>
          </p:cNvPr>
          <p:cNvGrpSpPr/>
          <p:nvPr/>
        </p:nvGrpSpPr>
        <p:grpSpPr>
          <a:xfrm>
            <a:off x="7618670" y="5609926"/>
            <a:ext cx="4314912" cy="967401"/>
            <a:chOff x="3947917" y="5655977"/>
            <a:chExt cx="4314912" cy="967401"/>
          </a:xfrm>
        </p:grpSpPr>
        <p:pic>
          <p:nvPicPr>
            <p:cNvPr id="12" name="Graphic 11" descr="Right pointing backhand index ">
              <a:extLst>
                <a:ext uri="{FF2B5EF4-FFF2-40B4-BE49-F238E27FC236}">
                  <a16:creationId xmlns:a16="http://schemas.microsoft.com/office/drawing/2014/main" id="{F4BCF1AB-D9F2-40AF-9ED6-DDBA7AEAD1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3" name="Graphic 12" descr="Cursor">
              <a:extLst>
                <a:ext uri="{FF2B5EF4-FFF2-40B4-BE49-F238E27FC236}">
                  <a16:creationId xmlns:a16="http://schemas.microsoft.com/office/drawing/2014/main" id="{D36079A3-B2F0-4E6C-AC7C-E1655C8EF0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4" name="TextBox 13">
              <a:extLst>
                <a:ext uri="{FF2B5EF4-FFF2-40B4-BE49-F238E27FC236}">
                  <a16:creationId xmlns:a16="http://schemas.microsoft.com/office/drawing/2014/main" id="{97276251-D389-4BAF-ABD2-A340EE7B68B2}"/>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318187194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779" fill="hold"/>
                                        <p:tgtEl>
                                          <p:spTgt spid="7"/>
                                        </p:tgtEl>
                                      </p:cBhvr>
                                    </p:cmd>
                                  </p:childTnLst>
                                </p:cTn>
                              </p:par>
                              <p:par>
                                <p:cTn id="7" presetID="45"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2000"/>
                                        <p:tgtEl>
                                          <p:spTgt spid="9"/>
                                        </p:tgtEl>
                                      </p:cBhvr>
                                    </p:animEffect>
                                    <p:anim calcmode="lin" valueType="num">
                                      <p:cBhvr>
                                        <p:cTn id="10" dur="2000" fill="hold"/>
                                        <p:tgtEl>
                                          <p:spTgt spid="9"/>
                                        </p:tgtEl>
                                        <p:attrNameLst>
                                          <p:attrName>ppt_w</p:attrName>
                                        </p:attrNameLst>
                                      </p:cBhvr>
                                      <p:tavLst>
                                        <p:tav tm="0" fmla="#ppt_w*sin(2.5*pi*$)">
                                          <p:val>
                                            <p:fltVal val="0"/>
                                          </p:val>
                                        </p:tav>
                                        <p:tav tm="100000">
                                          <p:val>
                                            <p:fltVal val="1"/>
                                          </p:val>
                                        </p:tav>
                                      </p:tavLst>
                                    </p:anim>
                                    <p:anim calcmode="lin" valueType="num">
                                      <p:cBhvr>
                                        <p:cTn id="11" dur="2000" fill="hold"/>
                                        <p:tgtEl>
                                          <p:spTgt spid="9"/>
                                        </p:tgtEl>
                                        <p:attrNameLst>
                                          <p:attrName>ppt_h</p:attrName>
                                        </p:attrNameLst>
                                      </p:cBhvr>
                                      <p:tavLst>
                                        <p:tav tm="0">
                                          <p:val>
                                            <p:strVal val="#ppt_h"/>
                                          </p:val>
                                        </p:tav>
                                        <p:tav tm="100000">
                                          <p:val>
                                            <p:strVal val="#ppt_h"/>
                                          </p:val>
                                        </p:tav>
                                      </p:tavLst>
                                    </p:anim>
                                  </p:childTnLst>
                                </p:cTn>
                              </p:par>
                            </p:childTnLst>
                          </p:cTn>
                        </p:par>
                        <p:par>
                          <p:cTn id="12" fill="hold">
                            <p:stCondLst>
                              <p:cond delay="2000"/>
                            </p:stCondLst>
                            <p:childTnLst>
                              <p:par>
                                <p:cTn id="13" presetID="26" presetClass="emph" presetSubtype="0" repeatCount="4000" fill="hold" nodeType="afterEffect">
                                  <p:stCondLst>
                                    <p:cond delay="0"/>
                                  </p:stCondLst>
                                  <p:childTnLst>
                                    <p:animEffect transition="out" filter="fade">
                                      <p:cBhvr>
                                        <p:cTn id="14" dur="500" tmFilter="0, 0; .2, .5; .8, .5; 1, 0"/>
                                        <p:tgtEl>
                                          <p:spTgt spid="11"/>
                                        </p:tgtEl>
                                      </p:cBhvr>
                                    </p:animEffect>
                                    <p:animScale>
                                      <p:cBhvr>
                                        <p:cTn id="1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3DBF-3047-44D0-956F-A8639637C384}"/>
              </a:ext>
            </a:extLst>
          </p:cNvPr>
          <p:cNvSpPr>
            <a:spLocks noGrp="1"/>
          </p:cNvSpPr>
          <p:nvPr>
            <p:ph type="title"/>
          </p:nvPr>
        </p:nvSpPr>
        <p:spPr>
          <a:xfrm>
            <a:off x="3192194" y="434281"/>
            <a:ext cx="8610600" cy="1293028"/>
          </a:xfrm>
        </p:spPr>
        <p:txBody>
          <a:bodyPr>
            <a:normAutofit/>
          </a:bodyPr>
          <a:lstStyle/>
          <a:p>
            <a:r>
              <a:rPr lang="en-US" sz="2700" b="1" dirty="0"/>
              <a:t>Aware of the importance of maintaining the respect and confidence </a:t>
            </a:r>
            <a:r>
              <a:rPr lang="en-US" sz="1100" b="1" dirty="0"/>
              <a:t>of colleagues, of</a:t>
            </a:r>
            <a:br>
              <a:rPr lang="en-US" sz="1100" dirty="0"/>
            </a:br>
            <a:r>
              <a:rPr lang="en-US" sz="1100" b="1" dirty="0"/>
              <a:t>students, of parents, of the community, and employees of our school</a:t>
            </a:r>
            <a:endParaRPr lang="en-US" sz="1100" dirty="0"/>
          </a:p>
        </p:txBody>
      </p:sp>
      <p:sp>
        <p:nvSpPr>
          <p:cNvPr id="3" name="Content Placeholder 2">
            <a:extLst>
              <a:ext uri="{FF2B5EF4-FFF2-40B4-BE49-F238E27FC236}">
                <a16:creationId xmlns:a16="http://schemas.microsoft.com/office/drawing/2014/main" id="{2AFC1FDE-CF84-471A-8A33-62F81C4D6AB4}"/>
              </a:ext>
            </a:extLst>
          </p:cNvPr>
          <p:cNvSpPr>
            <a:spLocks noGrp="1"/>
          </p:cNvSpPr>
          <p:nvPr>
            <p:ph sz="half" idx="1"/>
          </p:nvPr>
        </p:nvSpPr>
        <p:spPr>
          <a:xfrm>
            <a:off x="2925494" y="1727309"/>
            <a:ext cx="9144000" cy="4024125"/>
          </a:xfrm>
        </p:spPr>
        <p:txBody>
          <a:bodyPr>
            <a:normAutofit fontScale="25000" lnSpcReduction="20000"/>
          </a:bodyPr>
          <a:lstStyle/>
          <a:p>
            <a:pPr marL="0" indent="0" algn="ctr">
              <a:lnSpc>
                <a:spcPct val="120000"/>
              </a:lnSpc>
              <a:buNone/>
            </a:pPr>
            <a:r>
              <a:rPr lang="en-US" sz="6400" b="1" dirty="0"/>
              <a:t>Must display the highest degree of ethical conduct. This commitment requires that our employees:</a:t>
            </a:r>
          </a:p>
          <a:p>
            <a:pPr marL="0" indent="0">
              <a:lnSpc>
                <a:spcPct val="120000"/>
              </a:lnSpc>
              <a:buNone/>
            </a:pPr>
            <a:r>
              <a:rPr lang="en-US" sz="6400" dirty="0"/>
              <a:t>a. Shall maintain honesty in all professional dealings.</a:t>
            </a:r>
          </a:p>
          <a:p>
            <a:pPr marL="0" indent="0">
              <a:lnSpc>
                <a:spcPct val="120000"/>
              </a:lnSpc>
              <a:buNone/>
            </a:pPr>
            <a:r>
              <a:rPr lang="en-US" sz="6400" dirty="0"/>
              <a:t>b. Shall not on the basis of race, color, religion, sex, age, national or ethnic origin, political beliefs, marital status, handicapping condition if otherwise qualified, or social and family background deny to a colleague professional benefits or advantages or participation in any professional organization.</a:t>
            </a:r>
          </a:p>
          <a:p>
            <a:pPr marL="0" indent="0">
              <a:lnSpc>
                <a:spcPct val="120000"/>
              </a:lnSpc>
              <a:buNone/>
            </a:pPr>
            <a:r>
              <a:rPr lang="en-US" sz="6400" dirty="0"/>
              <a:t>c. Shall not interfere with a colleague's exercise of political or civil rights and responsibilities. </a:t>
            </a:r>
          </a:p>
          <a:p>
            <a:pPr marL="0" indent="0">
              <a:lnSpc>
                <a:spcPct val="120000"/>
              </a:lnSpc>
              <a:buNone/>
            </a:pPr>
            <a:r>
              <a:rPr lang="en-US" sz="6400" dirty="0"/>
              <a:t>d. Shall not engage in harassment or discriminatory conduct which unreasonably interferes with an individual's performance of professional or work responsibilities or with the orderly processes of education or which creates a hostile, intimidating, abusive, offensive, or oppressive environment; and, further, shall make reasonable effort to assure that each individual is protected from such harassment or discrimination.</a:t>
            </a:r>
          </a:p>
          <a:p>
            <a:pPr marL="0" indent="0">
              <a:lnSpc>
                <a:spcPct val="120000"/>
              </a:lnSpc>
              <a:buNone/>
            </a:pPr>
            <a:r>
              <a:rPr lang="en-US" sz="6400" dirty="0"/>
              <a:t>e. Shall not make malicious or intentionally false statements about a colleague.</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EB2414C6-7CD0-411E-A1CE-58DA6B8866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375238"/>
            <a:ext cx="609600" cy="6096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A5399F6D-9A76-41E2-A88D-95EE545C8C3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19298" y="1900069"/>
            <a:ext cx="2658794" cy="3678603"/>
          </a:xfrm>
          <a:prstGeom prst="rect">
            <a:avLst/>
          </a:prstGeom>
          <a:ln>
            <a:noFill/>
          </a:ln>
          <a:effectLst>
            <a:softEdge rad="112500"/>
          </a:effectLst>
        </p:spPr>
      </p:pic>
      <p:grpSp>
        <p:nvGrpSpPr>
          <p:cNvPr id="8" name="Group 7">
            <a:extLst>
              <a:ext uri="{FF2B5EF4-FFF2-40B4-BE49-F238E27FC236}">
                <a16:creationId xmlns:a16="http://schemas.microsoft.com/office/drawing/2014/main" id="{EEBC54DA-032B-4E2B-81DF-7B956BC79EC6}"/>
              </a:ext>
            </a:extLst>
          </p:cNvPr>
          <p:cNvGrpSpPr/>
          <p:nvPr/>
        </p:nvGrpSpPr>
        <p:grpSpPr>
          <a:xfrm>
            <a:off x="7497494" y="5873164"/>
            <a:ext cx="4305300" cy="959700"/>
            <a:chOff x="3947917" y="5655977"/>
            <a:chExt cx="4314912" cy="1162915"/>
          </a:xfrm>
        </p:grpSpPr>
        <p:pic>
          <p:nvPicPr>
            <p:cNvPr id="9" name="Graphic 8" descr="Right pointing backhand index ">
              <a:extLst>
                <a:ext uri="{FF2B5EF4-FFF2-40B4-BE49-F238E27FC236}">
                  <a16:creationId xmlns:a16="http://schemas.microsoft.com/office/drawing/2014/main" id="{3F66D1A6-0ECC-4284-98D4-F211191362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320BD140-01B7-4D7F-905D-9EBC57114B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57743DE9-C6DB-4BCA-9198-8E582E660720}"/>
                </a:ext>
              </a:extLst>
            </p:cNvPr>
            <p:cNvSpPr txBox="1"/>
            <p:nvPr/>
          </p:nvSpPr>
          <p:spPr>
            <a:xfrm>
              <a:off x="3947917" y="5700048"/>
              <a:ext cx="2270653" cy="1118844"/>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349807627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3065" fill="hold"/>
                                        <p:tgtEl>
                                          <p:spTgt spid="4"/>
                                        </p:tgtEl>
                                      </p:cBhvr>
                                    </p:cmd>
                                  </p:childTnLst>
                                </p:cTn>
                              </p:par>
                              <p:par>
                                <p:cTn id="7" presetID="8" presetClass="emph" presetSubtype="0" fill="hold" nodeType="withEffect">
                                  <p:stCondLst>
                                    <p:cond delay="0"/>
                                  </p:stCondLst>
                                  <p:childTnLst>
                                    <p:animRot by="21600000">
                                      <p:cBhvr>
                                        <p:cTn id="8" dur="2000" fill="hold"/>
                                        <p:tgtEl>
                                          <p:spTgt spid="6"/>
                                        </p:tgtEl>
                                        <p:attrNameLst>
                                          <p:attrName>r</p:attrName>
                                        </p:attrNameLst>
                                      </p:cBhvr>
                                    </p:animRot>
                                  </p:childTnLst>
                                </p:cTn>
                              </p:par>
                            </p:childTnLst>
                          </p:cTn>
                        </p:par>
                        <p:par>
                          <p:cTn id="9" fill="hold">
                            <p:stCondLst>
                              <p:cond delay="453065"/>
                            </p:stCondLst>
                            <p:childTnLst>
                              <p:par>
                                <p:cTn id="10" presetID="26" presetClass="emph" presetSubtype="0" repeatCount="4000" fill="hold" nodeType="after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94DC-48D1-4D55-B0B4-856C7C26E813}"/>
              </a:ext>
            </a:extLst>
          </p:cNvPr>
          <p:cNvSpPr>
            <a:spLocks noGrp="1"/>
          </p:cNvSpPr>
          <p:nvPr>
            <p:ph type="title"/>
          </p:nvPr>
        </p:nvSpPr>
        <p:spPr>
          <a:xfrm>
            <a:off x="2673927" y="1192477"/>
            <a:ext cx="8610600" cy="1293028"/>
          </a:xfrm>
        </p:spPr>
        <p:txBody>
          <a:bodyPr>
            <a:noAutofit/>
          </a:bodyPr>
          <a:lstStyle/>
          <a:p>
            <a:r>
              <a:rPr lang="en-US" sz="3200" b="1" dirty="0"/>
              <a:t>The following policies are strictly enforced at my schoolhouse :</a:t>
            </a:r>
            <a:br>
              <a:rPr lang="en-US" sz="3200" b="1" dirty="0"/>
            </a:br>
            <a:endParaRPr lang="en-US" sz="3200" b="1" dirty="0"/>
          </a:p>
        </p:txBody>
      </p:sp>
      <p:sp>
        <p:nvSpPr>
          <p:cNvPr id="3" name="Content Placeholder 2">
            <a:extLst>
              <a:ext uri="{FF2B5EF4-FFF2-40B4-BE49-F238E27FC236}">
                <a16:creationId xmlns:a16="http://schemas.microsoft.com/office/drawing/2014/main" id="{EFB943BA-F910-4693-8900-1831FA989C8D}"/>
              </a:ext>
            </a:extLst>
          </p:cNvPr>
          <p:cNvSpPr>
            <a:spLocks noGrp="1"/>
          </p:cNvSpPr>
          <p:nvPr>
            <p:ph idx="1"/>
          </p:nvPr>
        </p:nvSpPr>
        <p:spPr>
          <a:xfrm>
            <a:off x="146645" y="2076098"/>
            <a:ext cx="8355037" cy="4024125"/>
          </a:xfrm>
        </p:spPr>
        <p:txBody>
          <a:bodyPr>
            <a:normAutofit fontScale="25000" lnSpcReduction="20000"/>
          </a:bodyPr>
          <a:lstStyle/>
          <a:p>
            <a:pPr>
              <a:lnSpc>
                <a:spcPct val="120000"/>
              </a:lnSpc>
            </a:pPr>
            <a:r>
              <a:rPr lang="en-US" sz="7600" dirty="0"/>
              <a:t>My Schoolhouse’s employees have a duty to report misconduct by instructional personnel. This report is required to be done immediately.</a:t>
            </a:r>
          </a:p>
          <a:p>
            <a:pPr>
              <a:lnSpc>
                <a:spcPct val="120000"/>
              </a:lnSpc>
            </a:pPr>
            <a:r>
              <a:rPr lang="en-US" sz="7600" dirty="0"/>
              <a:t>Employees who should be reported are classrooms teachers, paraprofessionals, substitute teachers, librarians, guidance counselors, social workers, career specialists, psychologists, principal, assistant principal, and deans.</a:t>
            </a:r>
          </a:p>
          <a:p>
            <a:pPr>
              <a:lnSpc>
                <a:spcPct val="120000"/>
              </a:lnSpc>
            </a:pPr>
            <a:r>
              <a:rPr lang="en-US" sz="7600" dirty="0"/>
              <a:t>Consequences for failing to report misconduct may include: written reprimand, suspension with or without pay, termination of employment, and discipline/sanctions on an educator’s certificate.</a:t>
            </a:r>
          </a:p>
          <a:p>
            <a:pPr>
              <a:lnSpc>
                <a:spcPct val="120000"/>
              </a:lnSpc>
            </a:pPr>
            <a:r>
              <a:rPr lang="en-US" sz="7600" dirty="0"/>
              <a:t>Misconduct can be reported to the administrative officer or executive director. </a:t>
            </a:r>
          </a:p>
          <a:p>
            <a:pPr>
              <a:lnSpc>
                <a:spcPct val="120000"/>
              </a:lnSpc>
            </a:pPr>
            <a:r>
              <a:rPr lang="en-US" sz="7600" dirty="0"/>
              <a:t>(Call school for contact information)</a:t>
            </a:r>
          </a:p>
          <a:p>
            <a:endParaRPr lang="en-US" dirty="0"/>
          </a:p>
        </p:txBody>
      </p:sp>
      <p:pic>
        <p:nvPicPr>
          <p:cNvPr id="4" name="Recorded Sound">
            <a:hlinkClick r:id="" action="ppaction://media"/>
            <a:extLst>
              <a:ext uri="{FF2B5EF4-FFF2-40B4-BE49-F238E27FC236}">
                <a16:creationId xmlns:a16="http://schemas.microsoft.com/office/drawing/2014/main" id="{F7407509-2944-4F2E-A70D-3B345F7D12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057" y="452977"/>
            <a:ext cx="609600" cy="609600"/>
          </a:xfrm>
          <a:prstGeom prst="rect">
            <a:avLst/>
          </a:prstGeom>
        </p:spPr>
      </p:pic>
      <p:pic>
        <p:nvPicPr>
          <p:cNvPr id="6" name="Picture 5" descr="A picture containing clipart&#10;&#10;Description automatically generated">
            <a:extLst>
              <a:ext uri="{FF2B5EF4-FFF2-40B4-BE49-F238E27FC236}">
                <a16:creationId xmlns:a16="http://schemas.microsoft.com/office/drawing/2014/main" id="{718E2850-5140-424C-833C-91AD71B99BC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323678" y="2996468"/>
            <a:ext cx="3721677" cy="2183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a:extLst>
              <a:ext uri="{FF2B5EF4-FFF2-40B4-BE49-F238E27FC236}">
                <a16:creationId xmlns:a16="http://schemas.microsoft.com/office/drawing/2014/main" id="{4BC16D6D-E348-4035-B596-0682883922E0}"/>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2E34CBFD-65CA-484B-ADC0-1C1E5FACB2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D944B7E8-13F4-408B-8FA8-FD9635B3CE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1D57F1E2-9267-46B8-87E6-B15FEAF85197}"/>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372599748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10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par>
                          <p:cTn id="11" fill="hold">
                            <p:stCondLst>
                              <p:cond delay="98100"/>
                            </p:stCondLst>
                            <p:childTnLst>
                              <p:par>
                                <p:cTn id="12" presetID="26" presetClass="emph" presetSubtype="0" repeatCount="4000" fill="hold" nodeType="after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9079-AB3F-4FD8-8220-EEC16291E806}"/>
              </a:ext>
            </a:extLst>
          </p:cNvPr>
          <p:cNvSpPr>
            <a:spLocks noGrp="1"/>
          </p:cNvSpPr>
          <p:nvPr>
            <p:ph type="title"/>
          </p:nvPr>
        </p:nvSpPr>
        <p:spPr/>
        <p:txBody>
          <a:bodyPr>
            <a:normAutofit fontScale="90000"/>
          </a:bodyPr>
          <a:lstStyle/>
          <a:p>
            <a:r>
              <a:rPr lang="en-US" b="1" dirty="0"/>
              <a:t>Reporting child abuse, abandonment, or neglect</a:t>
            </a:r>
            <a:br>
              <a:rPr lang="en-US" b="1" dirty="0"/>
            </a:br>
            <a:endParaRPr lang="en-US" dirty="0"/>
          </a:p>
        </p:txBody>
      </p:sp>
      <p:sp>
        <p:nvSpPr>
          <p:cNvPr id="3" name="Content Placeholder 2">
            <a:extLst>
              <a:ext uri="{FF2B5EF4-FFF2-40B4-BE49-F238E27FC236}">
                <a16:creationId xmlns:a16="http://schemas.microsoft.com/office/drawing/2014/main" id="{5EE72002-6636-445C-9963-A88A929BF21A}"/>
              </a:ext>
            </a:extLst>
          </p:cNvPr>
          <p:cNvSpPr>
            <a:spLocks noGrp="1"/>
          </p:cNvSpPr>
          <p:nvPr>
            <p:ph idx="1"/>
          </p:nvPr>
        </p:nvSpPr>
        <p:spPr>
          <a:xfrm>
            <a:off x="3059723" y="2026919"/>
            <a:ext cx="8847406" cy="4024125"/>
          </a:xfrm>
        </p:spPr>
        <p:txBody>
          <a:bodyPr>
            <a:normAutofit fontScale="70000" lnSpcReduction="20000"/>
          </a:bodyPr>
          <a:lstStyle/>
          <a:p>
            <a:pPr fontAlgn="base"/>
            <a:r>
              <a:rPr lang="en-US" dirty="0"/>
              <a:t>All employees and agents have an affirmative duty to report all actual or suspected cases of child abuse, abandonment, or neglect must report to the school's administrative officer at</a:t>
            </a:r>
          </a:p>
          <a:p>
            <a:pPr fontAlgn="base"/>
            <a:r>
              <a:rPr lang="en-US" dirty="0"/>
              <a:t>561-557-2198.</a:t>
            </a:r>
          </a:p>
          <a:p>
            <a:pPr fontAlgn="base"/>
            <a:r>
              <a:rPr lang="en-US" dirty="0"/>
              <a:t>Call 1-800-96-ABUSE or report online at:</a:t>
            </a:r>
          </a:p>
          <a:p>
            <a:pPr fontAlgn="base"/>
            <a:r>
              <a:rPr lang="en-US" dirty="0">
                <a:hlinkClick r:id="rId4"/>
              </a:rPr>
              <a:t>http://www.dcf.state.fl.us/abuse/report/</a:t>
            </a:r>
            <a:r>
              <a:rPr lang="en-US" dirty="0"/>
              <a:t>.</a:t>
            </a:r>
          </a:p>
          <a:p>
            <a:endParaRPr lang="en-US" dirty="0"/>
          </a:p>
        </p:txBody>
      </p:sp>
      <p:pic>
        <p:nvPicPr>
          <p:cNvPr id="4" name="Recorded Sound">
            <a:hlinkClick r:id="" action="ppaction://media"/>
            <a:extLst>
              <a:ext uri="{FF2B5EF4-FFF2-40B4-BE49-F238E27FC236}">
                <a16:creationId xmlns:a16="http://schemas.microsoft.com/office/drawing/2014/main" id="{C00C0C9F-5020-4E7C-9EF0-CA2CF585D8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371471"/>
            <a:ext cx="609600" cy="609600"/>
          </a:xfrm>
          <a:prstGeom prst="rect">
            <a:avLst/>
          </a:prstGeom>
        </p:spPr>
      </p:pic>
      <p:pic>
        <p:nvPicPr>
          <p:cNvPr id="6" name="Picture 5" descr="A close up of a logo&#10;&#10;Description automatically generated">
            <a:extLst>
              <a:ext uri="{FF2B5EF4-FFF2-40B4-BE49-F238E27FC236}">
                <a16:creationId xmlns:a16="http://schemas.microsoft.com/office/drawing/2014/main" id="{4126D756-EF8E-4FF0-AFAF-856ACA57C1C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1807368"/>
            <a:ext cx="3217213" cy="3243263"/>
          </a:xfrm>
          <a:prstGeom prst="ellipse">
            <a:avLst/>
          </a:prstGeom>
          <a:ln>
            <a:noFill/>
          </a:ln>
          <a:effectLst>
            <a:softEdge rad="112500"/>
          </a:effectLst>
        </p:spPr>
      </p:pic>
      <p:grpSp>
        <p:nvGrpSpPr>
          <p:cNvPr id="8" name="Group 7">
            <a:extLst>
              <a:ext uri="{FF2B5EF4-FFF2-40B4-BE49-F238E27FC236}">
                <a16:creationId xmlns:a16="http://schemas.microsoft.com/office/drawing/2014/main" id="{92EDB1B9-7EF1-4269-A342-D4387049BC82}"/>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DA1C1CBE-43E9-429A-B441-00DBDAE398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2BB27854-4BAC-4010-AC83-A828F2BE3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B6E7C0DE-74B6-420D-9FB0-373463E9AE4D}"/>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5193923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953" fill="hold"/>
                                        <p:tgtEl>
                                          <p:spTgt spid="4"/>
                                        </p:tgtEl>
                                      </p:cBhvr>
                                    </p:cmd>
                                  </p:childTnLst>
                                </p:cTn>
                              </p:par>
                              <p:par>
                                <p:cTn id="7" presetID="26"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80">
                                          <p:stCondLst>
                                            <p:cond delay="0"/>
                                          </p:stCondLst>
                                        </p:cTn>
                                        <p:tgtEl>
                                          <p:spTgt spid="6"/>
                                        </p:tgtEl>
                                      </p:cBhvr>
                                    </p:animEffect>
                                    <p:anim calcmode="lin" valueType="num">
                                      <p:cBhvr>
                                        <p:cTn id="1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5" dur="26">
                                          <p:stCondLst>
                                            <p:cond delay="650"/>
                                          </p:stCondLst>
                                        </p:cTn>
                                        <p:tgtEl>
                                          <p:spTgt spid="6"/>
                                        </p:tgtEl>
                                      </p:cBhvr>
                                      <p:to x="100000" y="60000"/>
                                    </p:animScale>
                                    <p:animScale>
                                      <p:cBhvr>
                                        <p:cTn id="16" dur="166" decel="50000">
                                          <p:stCondLst>
                                            <p:cond delay="676"/>
                                          </p:stCondLst>
                                        </p:cTn>
                                        <p:tgtEl>
                                          <p:spTgt spid="6"/>
                                        </p:tgtEl>
                                      </p:cBhvr>
                                      <p:to x="100000" y="100000"/>
                                    </p:animScale>
                                    <p:animScale>
                                      <p:cBhvr>
                                        <p:cTn id="17" dur="26">
                                          <p:stCondLst>
                                            <p:cond delay="1312"/>
                                          </p:stCondLst>
                                        </p:cTn>
                                        <p:tgtEl>
                                          <p:spTgt spid="6"/>
                                        </p:tgtEl>
                                      </p:cBhvr>
                                      <p:to x="100000" y="80000"/>
                                    </p:animScale>
                                    <p:animScale>
                                      <p:cBhvr>
                                        <p:cTn id="18" dur="166" decel="50000">
                                          <p:stCondLst>
                                            <p:cond delay="1338"/>
                                          </p:stCondLst>
                                        </p:cTn>
                                        <p:tgtEl>
                                          <p:spTgt spid="6"/>
                                        </p:tgtEl>
                                      </p:cBhvr>
                                      <p:to x="100000" y="100000"/>
                                    </p:animScale>
                                    <p:animScale>
                                      <p:cBhvr>
                                        <p:cTn id="19" dur="26">
                                          <p:stCondLst>
                                            <p:cond delay="1642"/>
                                          </p:stCondLst>
                                        </p:cTn>
                                        <p:tgtEl>
                                          <p:spTgt spid="6"/>
                                        </p:tgtEl>
                                      </p:cBhvr>
                                      <p:to x="100000" y="90000"/>
                                    </p:animScale>
                                    <p:animScale>
                                      <p:cBhvr>
                                        <p:cTn id="20" dur="166" decel="50000">
                                          <p:stCondLst>
                                            <p:cond delay="1668"/>
                                          </p:stCondLst>
                                        </p:cTn>
                                        <p:tgtEl>
                                          <p:spTgt spid="6"/>
                                        </p:tgtEl>
                                      </p:cBhvr>
                                      <p:to x="100000" y="100000"/>
                                    </p:animScale>
                                    <p:animScale>
                                      <p:cBhvr>
                                        <p:cTn id="21" dur="26">
                                          <p:stCondLst>
                                            <p:cond delay="1808"/>
                                          </p:stCondLst>
                                        </p:cTn>
                                        <p:tgtEl>
                                          <p:spTgt spid="6"/>
                                        </p:tgtEl>
                                      </p:cBhvr>
                                      <p:to x="100000" y="95000"/>
                                    </p:animScale>
                                    <p:animScale>
                                      <p:cBhvr>
                                        <p:cTn id="22" dur="166" decel="50000">
                                          <p:stCondLst>
                                            <p:cond delay="1834"/>
                                          </p:stCondLst>
                                        </p:cTn>
                                        <p:tgtEl>
                                          <p:spTgt spid="6"/>
                                        </p:tgtEl>
                                      </p:cBhvr>
                                      <p:to x="100000" y="100000"/>
                                    </p:animScale>
                                  </p:childTnLst>
                                </p:cTn>
                              </p:par>
                            </p:childTnLst>
                          </p:cTn>
                        </p:par>
                        <p:par>
                          <p:cTn id="23" fill="hold">
                            <p:stCondLst>
                              <p:cond delay="36953"/>
                            </p:stCondLst>
                            <p:childTnLst>
                              <p:par>
                                <p:cTn id="24" presetID="26" presetClass="emph" presetSubtype="0" repeatCount="4000" fill="hold" nodeType="after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C4B2-931D-4BF8-B30B-8EA7A7497B5C}"/>
              </a:ext>
            </a:extLst>
          </p:cNvPr>
          <p:cNvSpPr>
            <a:spLocks noGrp="1"/>
          </p:cNvSpPr>
          <p:nvPr>
            <p:ph type="title"/>
          </p:nvPr>
        </p:nvSpPr>
        <p:spPr/>
        <p:txBody>
          <a:bodyPr/>
          <a:lstStyle/>
          <a:p>
            <a:r>
              <a:rPr lang="en-US" b="1" dirty="0"/>
              <a:t>Signs of Physical Abuse</a:t>
            </a:r>
            <a:endParaRPr lang="en-US" dirty="0"/>
          </a:p>
        </p:txBody>
      </p:sp>
      <p:sp>
        <p:nvSpPr>
          <p:cNvPr id="3" name="Content Placeholder 2">
            <a:extLst>
              <a:ext uri="{FF2B5EF4-FFF2-40B4-BE49-F238E27FC236}">
                <a16:creationId xmlns:a16="http://schemas.microsoft.com/office/drawing/2014/main" id="{366724F2-AF5B-4FBB-AFD2-2A5F34E0421D}"/>
              </a:ext>
            </a:extLst>
          </p:cNvPr>
          <p:cNvSpPr>
            <a:spLocks noGrp="1"/>
          </p:cNvSpPr>
          <p:nvPr>
            <p:ph idx="1"/>
          </p:nvPr>
        </p:nvSpPr>
        <p:spPr>
          <a:xfrm>
            <a:off x="3629465" y="1851075"/>
            <a:ext cx="8242494" cy="4024125"/>
          </a:xfrm>
        </p:spPr>
        <p:txBody>
          <a:bodyPr>
            <a:normAutofit fontScale="55000" lnSpcReduction="20000"/>
          </a:bodyPr>
          <a:lstStyle/>
          <a:p>
            <a:pPr fontAlgn="base">
              <a:lnSpc>
                <a:spcPct val="120000"/>
              </a:lnSpc>
            </a:pPr>
            <a:r>
              <a:rPr lang="en-US" sz="5100" dirty="0"/>
              <a:t>The child may have unexplained bruises, welts, cuts, or other injuries; broken bones; or burns. A</a:t>
            </a:r>
          </a:p>
          <a:p>
            <a:pPr fontAlgn="base">
              <a:lnSpc>
                <a:spcPct val="120000"/>
              </a:lnSpc>
            </a:pPr>
            <a:r>
              <a:rPr lang="en-US" sz="5100" dirty="0"/>
              <a:t>child experiencing physical abuse may seem withdrawn or depressed, seem afraid to go home or may run away, shy away from physical contact, be aggressive, or wear inappropriate clothing to</a:t>
            </a:r>
          </a:p>
          <a:p>
            <a:pPr fontAlgn="base">
              <a:lnSpc>
                <a:spcPct val="120000"/>
              </a:lnSpc>
            </a:pPr>
            <a:r>
              <a:rPr lang="en-US" sz="5100" dirty="0"/>
              <a:t>hide injuries.</a:t>
            </a:r>
          </a:p>
          <a:p>
            <a:endParaRPr lang="en-US" dirty="0"/>
          </a:p>
        </p:txBody>
      </p:sp>
      <p:pic>
        <p:nvPicPr>
          <p:cNvPr id="4" name="Recorded Sound">
            <a:hlinkClick r:id="" action="ppaction://media"/>
            <a:extLst>
              <a:ext uri="{FF2B5EF4-FFF2-40B4-BE49-F238E27FC236}">
                <a16:creationId xmlns:a16="http://schemas.microsoft.com/office/drawing/2014/main" id="{B825430C-E660-4F1A-A823-7F5D20F5D5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 y="301979"/>
            <a:ext cx="609600" cy="609600"/>
          </a:xfrm>
          <a:prstGeom prst="rect">
            <a:avLst/>
          </a:prstGeom>
        </p:spPr>
      </p:pic>
      <p:pic>
        <p:nvPicPr>
          <p:cNvPr id="6" name="Picture 5" descr="A close up of a person&#10;&#10;Description automatically generated">
            <a:extLst>
              <a:ext uri="{FF2B5EF4-FFF2-40B4-BE49-F238E27FC236}">
                <a16:creationId xmlns:a16="http://schemas.microsoft.com/office/drawing/2014/main" id="{2B6547A2-8D48-467C-B5E8-48E3FCF1E2B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6608" y="2174633"/>
            <a:ext cx="3348111" cy="2989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a:extLst>
              <a:ext uri="{FF2B5EF4-FFF2-40B4-BE49-F238E27FC236}">
                <a16:creationId xmlns:a16="http://schemas.microsoft.com/office/drawing/2014/main" id="{F78EBC14-A302-461A-9DFF-459EC6DD71D0}"/>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0A9BC682-D0F5-4CCA-A4BB-8A1836F7BE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7D1FF799-E8FA-4FD2-B79E-9F0B9D239A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C92B71BF-D721-49D7-944F-7A33AC445139}"/>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3030006067"/>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13"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25413"/>
                            </p:stCondLst>
                            <p:childTnLst>
                              <p:par>
                                <p:cTn id="13" presetID="26" presetClass="emph" presetSubtype="0" repeatCount="4000"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A2ED-A1B0-4A83-AC38-62C9B61B37C8}"/>
              </a:ext>
            </a:extLst>
          </p:cNvPr>
          <p:cNvSpPr>
            <a:spLocks noGrp="1"/>
          </p:cNvSpPr>
          <p:nvPr>
            <p:ph type="title"/>
          </p:nvPr>
        </p:nvSpPr>
        <p:spPr/>
        <p:txBody>
          <a:bodyPr/>
          <a:lstStyle/>
          <a:p>
            <a:r>
              <a:rPr lang="en-US" b="1" dirty="0"/>
              <a:t>Signs of Sexual Abuse</a:t>
            </a:r>
            <a:endParaRPr lang="en-US" dirty="0"/>
          </a:p>
        </p:txBody>
      </p:sp>
      <p:sp>
        <p:nvSpPr>
          <p:cNvPr id="3" name="Content Placeholder 2">
            <a:extLst>
              <a:ext uri="{FF2B5EF4-FFF2-40B4-BE49-F238E27FC236}">
                <a16:creationId xmlns:a16="http://schemas.microsoft.com/office/drawing/2014/main" id="{FF782F7B-C1ED-4964-8162-0A2557D53EDF}"/>
              </a:ext>
            </a:extLst>
          </p:cNvPr>
          <p:cNvSpPr>
            <a:spLocks noGrp="1"/>
          </p:cNvSpPr>
          <p:nvPr>
            <p:ph idx="1"/>
          </p:nvPr>
        </p:nvSpPr>
        <p:spPr>
          <a:xfrm>
            <a:off x="3882683" y="1777218"/>
            <a:ext cx="8045547" cy="4024125"/>
          </a:xfrm>
        </p:spPr>
        <p:txBody>
          <a:bodyPr>
            <a:normAutofit fontScale="55000" lnSpcReduction="20000"/>
          </a:bodyPr>
          <a:lstStyle/>
          <a:p>
            <a:pPr fontAlgn="base">
              <a:lnSpc>
                <a:spcPct val="120000"/>
              </a:lnSpc>
            </a:pPr>
            <a:r>
              <a:rPr lang="en-US" dirty="0"/>
              <a:t>The child may have torn, stained or bloody underwear, trouble walking or sitting, pain or itching in genital area, or a sexually transmitted disease. A child experiencing sexual abuse may have unusual knowledge of sex or act seductively, fear a particular person, seem withdrawn or depressed, gain or lose weight suddenly, shy away from physical contact, or run away from home.</a:t>
            </a:r>
          </a:p>
          <a:p>
            <a:endParaRPr lang="en-US" dirty="0"/>
          </a:p>
        </p:txBody>
      </p:sp>
      <p:pic>
        <p:nvPicPr>
          <p:cNvPr id="4" name="Recorded Sound">
            <a:hlinkClick r:id="" action="ppaction://media"/>
            <a:extLst>
              <a:ext uri="{FF2B5EF4-FFF2-40B4-BE49-F238E27FC236}">
                <a16:creationId xmlns:a16="http://schemas.microsoft.com/office/drawing/2014/main" id="{5CB6B25C-8777-4086-9F8C-29F63FFC8F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 y="459573"/>
            <a:ext cx="609600" cy="609600"/>
          </a:xfrm>
          <a:prstGeom prst="rect">
            <a:avLst/>
          </a:prstGeom>
        </p:spPr>
      </p:pic>
      <p:pic>
        <p:nvPicPr>
          <p:cNvPr id="6" name="Picture 5">
            <a:extLst>
              <a:ext uri="{FF2B5EF4-FFF2-40B4-BE49-F238E27FC236}">
                <a16:creationId xmlns:a16="http://schemas.microsoft.com/office/drawing/2014/main" id="{162923B7-51A6-4524-B318-CC5710DD7162}"/>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61425" y="2088758"/>
            <a:ext cx="3557953" cy="3401043"/>
          </a:xfrm>
          <a:prstGeom prst="rect">
            <a:avLst/>
          </a:prstGeom>
          <a:ln>
            <a:noFill/>
          </a:ln>
          <a:effectLst>
            <a:outerShdw blurRad="190500" algn="tl" rotWithShape="0">
              <a:srgbClr val="000000">
                <a:alpha val="70000"/>
              </a:srgbClr>
            </a:outerShdw>
          </a:effectLst>
        </p:spPr>
      </p:pic>
      <p:grpSp>
        <p:nvGrpSpPr>
          <p:cNvPr id="8" name="Group 7">
            <a:extLst>
              <a:ext uri="{FF2B5EF4-FFF2-40B4-BE49-F238E27FC236}">
                <a16:creationId xmlns:a16="http://schemas.microsoft.com/office/drawing/2014/main" id="{EB1A4CD5-E35B-4625-9DA1-DD490E3F254F}"/>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2801A863-9562-4B86-8879-E90CADEFA0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A1EE803E-E5B9-418B-A494-CDE195D2E2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FCA7C418-B01E-4C34-9E5B-40C9A86CC32A}"/>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344124147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445" fill="hold"/>
                                        <p:tgtEl>
                                          <p:spTgt spid="4"/>
                                        </p:tgtEl>
                                      </p:cBhvr>
                                    </p:cmd>
                                  </p:childTnLst>
                                </p:cTn>
                              </p:par>
                              <p:par>
                                <p:cTn id="7" presetID="26" presetClass="emph" presetSubtype="0" repeatCount="3000" fill="hold" nodeType="withEffect">
                                  <p:stCondLst>
                                    <p:cond delay="0"/>
                                  </p:stCondLst>
                                  <p:childTnLst>
                                    <p:animEffect transition="out" filter="fade">
                                      <p:cBhvr>
                                        <p:cTn id="8" dur="500" tmFilter="0, 0; .2, .5; .8, .5; 1, 0"/>
                                        <p:tgtEl>
                                          <p:spTgt spid="6"/>
                                        </p:tgtEl>
                                      </p:cBhvr>
                                    </p:animEffect>
                                    <p:animScale>
                                      <p:cBhvr>
                                        <p:cTn id="9" dur="250" autoRev="1" fill="hold"/>
                                        <p:tgtEl>
                                          <p:spTgt spid="6"/>
                                        </p:tgtEl>
                                      </p:cBhvr>
                                      <p:by x="105000" y="105000"/>
                                    </p:animScale>
                                  </p:childTnLst>
                                </p:cTn>
                              </p:par>
                            </p:childTnLst>
                          </p:cTn>
                        </p:par>
                        <p:par>
                          <p:cTn id="10" fill="hold">
                            <p:stCondLst>
                              <p:cond delay="77445"/>
                            </p:stCondLst>
                            <p:childTnLst>
                              <p:par>
                                <p:cTn id="11" presetID="26" presetClass="emph" presetSubtype="0" repeatCount="4000" fill="hold" nodeType="after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6FA50-B690-4EC7-86F8-B4A68FB5A037}"/>
              </a:ext>
            </a:extLst>
          </p:cNvPr>
          <p:cNvSpPr>
            <a:spLocks noGrp="1"/>
          </p:cNvSpPr>
          <p:nvPr>
            <p:ph type="title"/>
          </p:nvPr>
        </p:nvSpPr>
        <p:spPr/>
        <p:txBody>
          <a:bodyPr/>
          <a:lstStyle/>
          <a:p>
            <a:r>
              <a:rPr lang="en-US" b="1" dirty="0"/>
              <a:t>Signs of Neglect</a:t>
            </a:r>
            <a:endParaRPr lang="en-US" dirty="0"/>
          </a:p>
        </p:txBody>
      </p:sp>
      <p:sp>
        <p:nvSpPr>
          <p:cNvPr id="3" name="Content Placeholder 2">
            <a:extLst>
              <a:ext uri="{FF2B5EF4-FFF2-40B4-BE49-F238E27FC236}">
                <a16:creationId xmlns:a16="http://schemas.microsoft.com/office/drawing/2014/main" id="{C7ACFB82-D52C-4468-A897-7E5F4CFF6569}"/>
              </a:ext>
            </a:extLst>
          </p:cNvPr>
          <p:cNvSpPr>
            <a:spLocks noGrp="1"/>
          </p:cNvSpPr>
          <p:nvPr>
            <p:ph idx="1"/>
          </p:nvPr>
        </p:nvSpPr>
        <p:spPr>
          <a:xfrm>
            <a:off x="3711387" y="1889760"/>
            <a:ext cx="8189259" cy="4024125"/>
          </a:xfrm>
        </p:spPr>
        <p:txBody>
          <a:bodyPr>
            <a:normAutofit fontScale="70000" lnSpcReduction="20000"/>
          </a:bodyPr>
          <a:lstStyle/>
          <a:p>
            <a:pPr fontAlgn="base">
              <a:lnSpc>
                <a:spcPct val="120000"/>
              </a:lnSpc>
            </a:pPr>
            <a:r>
              <a:rPr lang="en-US" dirty="0"/>
              <a:t>The child may have unattended medical needs, little or no supervision at home, poor hygiene, or appear underweight. A child experiencing neglect may be frequently tired or hungry, steal food, or appear overly needy for adult attention.</a:t>
            </a:r>
          </a:p>
          <a:p>
            <a:endParaRPr lang="en-US" dirty="0"/>
          </a:p>
        </p:txBody>
      </p:sp>
      <p:pic>
        <p:nvPicPr>
          <p:cNvPr id="4" name="Recorded Sound">
            <a:hlinkClick r:id="" action="ppaction://media"/>
            <a:extLst>
              <a:ext uri="{FF2B5EF4-FFF2-40B4-BE49-F238E27FC236}">
                <a16:creationId xmlns:a16="http://schemas.microsoft.com/office/drawing/2014/main" id="{F823F97F-53CC-4B4C-977B-C0F7E68ED1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1000" y="212377"/>
            <a:ext cx="609600" cy="609600"/>
          </a:xfrm>
          <a:prstGeom prst="rect">
            <a:avLst/>
          </a:prstGeom>
        </p:spPr>
      </p:pic>
      <p:pic>
        <p:nvPicPr>
          <p:cNvPr id="6" name="Picture 5" descr="A person sitting on the floor&#10;&#10;Description automatically generated">
            <a:extLst>
              <a:ext uri="{FF2B5EF4-FFF2-40B4-BE49-F238E27FC236}">
                <a16:creationId xmlns:a16="http://schemas.microsoft.com/office/drawing/2014/main" id="{286F9E29-81A5-4D77-8C94-A414535CFDB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10672" y="1935264"/>
            <a:ext cx="3420033" cy="4100759"/>
          </a:xfrm>
          <a:prstGeom prst="ellipse">
            <a:avLst/>
          </a:prstGeom>
          <a:ln>
            <a:noFill/>
          </a:ln>
          <a:effectLst>
            <a:softEdge rad="112500"/>
          </a:effectLst>
        </p:spPr>
      </p:pic>
      <p:grpSp>
        <p:nvGrpSpPr>
          <p:cNvPr id="8" name="Group 7">
            <a:extLst>
              <a:ext uri="{FF2B5EF4-FFF2-40B4-BE49-F238E27FC236}">
                <a16:creationId xmlns:a16="http://schemas.microsoft.com/office/drawing/2014/main" id="{4F1F5687-17BE-44ED-9F2B-AAC33ACD59F3}"/>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270BE6C5-46FB-4728-8867-626674D2F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F21976CA-C013-406F-9196-1973BE63AA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FBA04752-50A0-4863-B889-D57EF619B90D}"/>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184741418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41"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1000" fill="hold"/>
                                        <p:tgtEl>
                                          <p:spTgt spid="6"/>
                                        </p:tgtEl>
                                        <p:attrNameLst>
                                          <p:attrName>ppt_w</p:attrName>
                                        </p:attrNameLst>
                                      </p:cBhvr>
                                      <p:tavLst>
                                        <p:tav tm="0">
                                          <p:val>
                                            <p:fltVal val="0"/>
                                          </p:val>
                                        </p:tav>
                                        <p:tav tm="100000">
                                          <p:val>
                                            <p:strVal val="#ppt_w"/>
                                          </p:val>
                                        </p:tav>
                                      </p:tavLst>
                                    </p:anim>
                                    <p:anim calcmode="lin" valueType="num">
                                      <p:cBhvr>
                                        <p:cTn id="10" dur="1000" fill="hold"/>
                                        <p:tgtEl>
                                          <p:spTgt spid="6"/>
                                        </p:tgtEl>
                                        <p:attrNameLst>
                                          <p:attrName>ppt_h</p:attrName>
                                        </p:attrNameLst>
                                      </p:cBhvr>
                                      <p:tavLst>
                                        <p:tav tm="0">
                                          <p:val>
                                            <p:fltVal val="0"/>
                                          </p:val>
                                        </p:tav>
                                        <p:tav tm="100000">
                                          <p:val>
                                            <p:strVal val="#ppt_h"/>
                                          </p:val>
                                        </p:tav>
                                      </p:tavLst>
                                    </p:anim>
                                    <p:anim calcmode="lin" valueType="num">
                                      <p:cBhvr>
                                        <p:cTn id="11" dur="1000" fill="hold"/>
                                        <p:tgtEl>
                                          <p:spTgt spid="6"/>
                                        </p:tgtEl>
                                        <p:attrNameLst>
                                          <p:attrName>style.rotation</p:attrName>
                                        </p:attrNameLst>
                                      </p:cBhvr>
                                      <p:tavLst>
                                        <p:tav tm="0">
                                          <p:val>
                                            <p:fltVal val="90"/>
                                          </p:val>
                                        </p:tav>
                                        <p:tav tm="100000">
                                          <p:val>
                                            <p:fltVal val="0"/>
                                          </p:val>
                                        </p:tav>
                                      </p:tavLst>
                                    </p:anim>
                                    <p:animEffect transition="in" filter="fade">
                                      <p:cBhvr>
                                        <p:cTn id="12" dur="1000"/>
                                        <p:tgtEl>
                                          <p:spTgt spid="6"/>
                                        </p:tgtEl>
                                      </p:cBhvr>
                                    </p:animEffect>
                                  </p:childTnLst>
                                </p:cTn>
                              </p:par>
                            </p:childTnLst>
                          </p:cTn>
                        </p:par>
                        <p:par>
                          <p:cTn id="13" fill="hold">
                            <p:stCondLst>
                              <p:cond delay="18841"/>
                            </p:stCondLst>
                            <p:childTnLst>
                              <p:par>
                                <p:cTn id="14" presetID="26" presetClass="emph" presetSubtype="0" repeatCount="4000" fill="hold" nodeType="after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AB53-BD84-4273-BDFA-ED149FC8F333}"/>
              </a:ext>
            </a:extLst>
          </p:cNvPr>
          <p:cNvSpPr>
            <a:spLocks noGrp="1"/>
          </p:cNvSpPr>
          <p:nvPr>
            <p:ph type="title"/>
          </p:nvPr>
        </p:nvSpPr>
        <p:spPr/>
        <p:txBody>
          <a:bodyPr/>
          <a:lstStyle/>
          <a:p>
            <a:r>
              <a:rPr lang="en-US" b="1" dirty="0"/>
              <a:t>Patterns of Abuse</a:t>
            </a:r>
          </a:p>
        </p:txBody>
      </p:sp>
      <p:sp>
        <p:nvSpPr>
          <p:cNvPr id="3" name="Content Placeholder 2">
            <a:extLst>
              <a:ext uri="{FF2B5EF4-FFF2-40B4-BE49-F238E27FC236}">
                <a16:creationId xmlns:a16="http://schemas.microsoft.com/office/drawing/2014/main" id="{93E5F315-34C0-441B-9E71-7F1EE4DFAB8C}"/>
              </a:ext>
            </a:extLst>
          </p:cNvPr>
          <p:cNvSpPr>
            <a:spLocks noGrp="1"/>
          </p:cNvSpPr>
          <p:nvPr>
            <p:ph idx="1"/>
          </p:nvPr>
        </p:nvSpPr>
        <p:spPr>
          <a:xfrm>
            <a:off x="3639671" y="1897382"/>
            <a:ext cx="8260976" cy="4024125"/>
          </a:xfrm>
        </p:spPr>
        <p:txBody>
          <a:bodyPr>
            <a:normAutofit fontScale="77500" lnSpcReduction="20000"/>
          </a:bodyPr>
          <a:lstStyle/>
          <a:p>
            <a:pPr fontAlgn="base">
              <a:lnSpc>
                <a:spcPct val="110000"/>
              </a:lnSpc>
            </a:pPr>
            <a:r>
              <a:rPr lang="en-US" dirty="0"/>
              <a:t>Serious abuse usually involves a combination of factors. While a single sign may not be significant, a pattern of physical or behavioral signs is a serious indicator and should be reported.</a:t>
            </a:r>
          </a:p>
          <a:p>
            <a:endParaRPr lang="en-US" dirty="0"/>
          </a:p>
        </p:txBody>
      </p:sp>
      <p:pic>
        <p:nvPicPr>
          <p:cNvPr id="4" name="Recorded Sound">
            <a:hlinkClick r:id="" action="ppaction://media"/>
            <a:extLst>
              <a:ext uri="{FF2B5EF4-FFF2-40B4-BE49-F238E27FC236}">
                <a16:creationId xmlns:a16="http://schemas.microsoft.com/office/drawing/2014/main" id="{FF253C7E-5AD0-4891-A8EE-25C82D7F6A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6665" y="284050"/>
            <a:ext cx="609600" cy="609600"/>
          </a:xfrm>
          <a:prstGeom prst="rect">
            <a:avLst/>
          </a:prstGeom>
        </p:spPr>
      </p:pic>
      <p:pic>
        <p:nvPicPr>
          <p:cNvPr id="6" name="Picture 5" descr="A close up of a sign&#10;&#10;Description automatically generated">
            <a:extLst>
              <a:ext uri="{FF2B5EF4-FFF2-40B4-BE49-F238E27FC236}">
                <a16:creationId xmlns:a16="http://schemas.microsoft.com/office/drawing/2014/main" id="{AFCE40D6-35BD-4389-82C4-6B979C87A88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1353" y="2057401"/>
            <a:ext cx="3060365" cy="3106270"/>
          </a:xfrm>
          <a:prstGeom prst="rect">
            <a:avLst/>
          </a:prstGeom>
          <a:ln>
            <a:noFill/>
          </a:ln>
          <a:effectLst>
            <a:softEdge rad="112500"/>
          </a:effectLst>
        </p:spPr>
      </p:pic>
      <p:grpSp>
        <p:nvGrpSpPr>
          <p:cNvPr id="8" name="Group 7">
            <a:extLst>
              <a:ext uri="{FF2B5EF4-FFF2-40B4-BE49-F238E27FC236}">
                <a16:creationId xmlns:a16="http://schemas.microsoft.com/office/drawing/2014/main" id="{3FE7B04F-3069-4BA0-8411-FE0D1DD58E26}"/>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845DCE7B-47C8-46CB-9CB8-B14A89CB8C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A0106D41-51A8-44A6-BB11-1C160E6828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77364344-E53B-4A38-B5F1-EFF623465580}"/>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251590636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73"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15173"/>
                            </p:stCondLst>
                            <p:childTnLst>
                              <p:par>
                                <p:cTn id="13" presetID="26" presetClass="emph" presetSubtype="0" repeatCount="4000"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4F68D-1134-4588-A1B4-251B63337026}"/>
              </a:ext>
            </a:extLst>
          </p:cNvPr>
          <p:cNvSpPr>
            <a:spLocks noGrp="1"/>
          </p:cNvSpPr>
          <p:nvPr>
            <p:ph type="title"/>
          </p:nvPr>
        </p:nvSpPr>
        <p:spPr>
          <a:xfrm>
            <a:off x="3137646" y="172702"/>
            <a:ext cx="8610600" cy="1293028"/>
          </a:xfrm>
        </p:spPr>
        <p:txBody>
          <a:bodyPr/>
          <a:lstStyle/>
          <a:p>
            <a:r>
              <a:rPr lang="en-US" b="1" dirty="0"/>
              <a:t>Liability Protections</a:t>
            </a:r>
            <a:endParaRPr lang="en-US" dirty="0"/>
          </a:p>
        </p:txBody>
      </p:sp>
      <p:sp>
        <p:nvSpPr>
          <p:cNvPr id="3" name="Content Placeholder 2">
            <a:extLst>
              <a:ext uri="{FF2B5EF4-FFF2-40B4-BE49-F238E27FC236}">
                <a16:creationId xmlns:a16="http://schemas.microsoft.com/office/drawing/2014/main" id="{E01D4ECE-082F-4D80-A19F-C9CACF97F235}"/>
              </a:ext>
            </a:extLst>
          </p:cNvPr>
          <p:cNvSpPr>
            <a:spLocks noGrp="1"/>
          </p:cNvSpPr>
          <p:nvPr>
            <p:ph idx="1"/>
          </p:nvPr>
        </p:nvSpPr>
        <p:spPr>
          <a:xfrm>
            <a:off x="3624991" y="1629551"/>
            <a:ext cx="8368553" cy="4024125"/>
          </a:xfrm>
        </p:spPr>
        <p:txBody>
          <a:bodyPr>
            <a:noAutofit/>
          </a:bodyPr>
          <a:lstStyle/>
          <a:p>
            <a:pPr fontAlgn="base">
              <a:lnSpc>
                <a:spcPct val="100000"/>
              </a:lnSpc>
            </a:pPr>
            <a:r>
              <a:rPr lang="en-US" sz="1800" dirty="0"/>
              <a:t>Any person, official, or institution participating in good faith in any act authorized or required by law, or reporting in good faith any instance of child abuse, abandonment, or neglect to the department or any law enforcement agency, shall be immune from any civil or criminal liability which might otherwise result by reason of such action. (F.S. 39.203)</a:t>
            </a:r>
          </a:p>
          <a:p>
            <a:pPr fontAlgn="base">
              <a:lnSpc>
                <a:spcPct val="100000"/>
              </a:lnSpc>
            </a:pPr>
            <a:r>
              <a:rPr lang="en-US" sz="1800" dirty="0"/>
              <a:t>​An employer who discloses information about a former or current employee to a prospective employer of the former or current employee upon request of the prospective employer or of the former or current employee is immune from civil liability for such disclosure or its consequences unless it is shown by clear and convincing evidence that the information disclosed by the former or current employer was knowingly false or violated any civil right of the former or current employee protected under F.S. Chapter 760. (F.S. 768.095)</a:t>
            </a:r>
          </a:p>
          <a:p>
            <a:endParaRPr lang="en-US" sz="1800" dirty="0"/>
          </a:p>
        </p:txBody>
      </p:sp>
      <p:pic>
        <p:nvPicPr>
          <p:cNvPr id="5" name="Recorded Sound">
            <a:hlinkClick r:id="" action="ppaction://media"/>
            <a:extLst>
              <a:ext uri="{FF2B5EF4-FFF2-40B4-BE49-F238E27FC236}">
                <a16:creationId xmlns:a16="http://schemas.microsoft.com/office/drawing/2014/main" id="{AD6A0FA2-246B-4172-9CBA-62F14879EB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3754" y="384885"/>
            <a:ext cx="609600" cy="609600"/>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C43A5F94-5552-434B-9C96-54E08F64B2C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3961" y="1898685"/>
            <a:ext cx="3175524" cy="3060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a:extLst>
              <a:ext uri="{FF2B5EF4-FFF2-40B4-BE49-F238E27FC236}">
                <a16:creationId xmlns:a16="http://schemas.microsoft.com/office/drawing/2014/main" id="{F7DA4BDC-44AB-4E15-9E2F-0FEF33797E25}"/>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4F0BB13A-DEB7-4C6D-B0A5-C5F17E8E1A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B6B3CE2F-D049-4845-9000-430E5447A5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6CCF9301-DFC5-4ABA-94D0-B5D7FDA49E28}"/>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145502473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58" fill="hold"/>
                                        <p:tgtEl>
                                          <p:spTgt spid="5"/>
                                        </p:tgtEl>
                                      </p:cBhvr>
                                    </p:cmd>
                                  </p:childTnLst>
                                </p:cTn>
                              </p:par>
                              <p:par>
                                <p:cTn id="7" presetID="6" presetClass="entr" presetSubtype="16"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ircle(in)">
                                      <p:cBhvr>
                                        <p:cTn id="9" dur="2000"/>
                                        <p:tgtEl>
                                          <p:spTgt spid="7"/>
                                        </p:tgtEl>
                                      </p:cBhvr>
                                    </p:animEffect>
                                  </p:childTnLst>
                                </p:cTn>
                              </p:par>
                            </p:childTnLst>
                          </p:cTn>
                        </p:par>
                        <p:par>
                          <p:cTn id="10" fill="hold">
                            <p:stCondLst>
                              <p:cond delay="67558"/>
                            </p:stCondLst>
                            <p:childTnLst>
                              <p:par>
                                <p:cTn id="11" presetID="26" presetClass="emph" presetSubtype="0" repeatCount="4000" fill="hold" nodeType="after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E82151-322C-43E4-ACBC-50E3B6BD1DED}"/>
              </a:ext>
            </a:extLst>
          </p:cNvPr>
          <p:cNvSpPr>
            <a:spLocks noGrp="1"/>
          </p:cNvSpPr>
          <p:nvPr>
            <p:ph type="title"/>
          </p:nvPr>
        </p:nvSpPr>
        <p:spPr>
          <a:xfrm>
            <a:off x="2478157" y="764373"/>
            <a:ext cx="9028043" cy="1293028"/>
          </a:xfrm>
        </p:spPr>
        <p:txBody>
          <a:bodyPr>
            <a:normAutofit fontScale="90000"/>
          </a:bodyPr>
          <a:lstStyle/>
          <a:p>
            <a:r>
              <a:rPr lang="en-US" sz="3300" b="1" dirty="0"/>
              <a:t>ACKNOWLEDGMENT OF TRAINING &amp; PROCEDURES FOR EMPLOYMENT AT </a:t>
            </a:r>
            <a:br>
              <a:rPr lang="en-US" sz="3300" b="1" dirty="0"/>
            </a:br>
            <a:r>
              <a:rPr lang="en-US" sz="3300" b="1" dirty="0"/>
              <a:t>MY SCHOOLHOUSE, LLC.</a:t>
            </a:r>
            <a:br>
              <a:rPr lang="en-US" dirty="0"/>
            </a:br>
            <a:endParaRPr lang="en-US" dirty="0"/>
          </a:p>
        </p:txBody>
      </p:sp>
      <p:sp>
        <p:nvSpPr>
          <p:cNvPr id="3" name="Content Placeholder 2">
            <a:extLst>
              <a:ext uri="{FF2B5EF4-FFF2-40B4-BE49-F238E27FC236}">
                <a16:creationId xmlns:a16="http://schemas.microsoft.com/office/drawing/2014/main" id="{70A55E70-B6F4-4B21-A041-B4DDB6E64708}"/>
              </a:ext>
            </a:extLst>
          </p:cNvPr>
          <p:cNvSpPr>
            <a:spLocks noGrp="1"/>
          </p:cNvSpPr>
          <p:nvPr>
            <p:ph idx="1"/>
          </p:nvPr>
        </p:nvSpPr>
        <p:spPr>
          <a:xfrm>
            <a:off x="237565" y="1843747"/>
            <a:ext cx="7884459" cy="4024125"/>
          </a:xfrm>
        </p:spPr>
        <p:txBody>
          <a:bodyPr>
            <a:normAutofit fontScale="25000" lnSpcReduction="20000"/>
          </a:bodyPr>
          <a:lstStyle/>
          <a:p>
            <a:pPr>
              <a:lnSpc>
                <a:spcPct val="120000"/>
              </a:lnSpc>
            </a:pPr>
            <a:r>
              <a:rPr lang="en-US" sz="5600" dirty="0"/>
              <a:t> </a:t>
            </a:r>
            <a:r>
              <a:rPr lang="en-US" sz="5600" b="1" dirty="0"/>
              <a:t>I hereby acknowledge receipt of the</a:t>
            </a:r>
            <a:r>
              <a:rPr lang="en-US" sz="5600" dirty="0"/>
              <a:t> </a:t>
            </a:r>
            <a:r>
              <a:rPr lang="en-US" sz="5600" b="1" dirty="0"/>
              <a:t>MY SCHOOLHOUSE training for employment on standards of ethical conduct and the proper policies and procedures on reporting misconduct by instructional personnel and administrators, as well as any signs of child abuse, abandonment and or neglect</a:t>
            </a:r>
            <a:r>
              <a:rPr lang="en-US" sz="5600" dirty="0"/>
              <a:t>. I understand that it is my continuing responsibility to read and know its contents. I also understand and agree that the Employee Policies and Procedures are not an employment contract for any specific period of employment or for continuing or long-term employment. Therefore, I acknowledge and understand that unless I, _____________________________, have a written employment agreement with MY SCHOOLHOUSE that provides otherwise, I have the right to resign from my employment with MY SCHOOLHOUSE at any time with or</a:t>
            </a:r>
          </a:p>
          <a:p>
            <a:pPr>
              <a:lnSpc>
                <a:spcPct val="120000"/>
              </a:lnSpc>
            </a:pPr>
            <a:r>
              <a:rPr lang="en-US" sz="5600" dirty="0"/>
              <a:t>without notice and with or without cause, and that MY SCHOOLHOUSE has the right to</a:t>
            </a:r>
          </a:p>
          <a:p>
            <a:pPr>
              <a:lnSpc>
                <a:spcPct val="120000"/>
              </a:lnSpc>
            </a:pPr>
            <a:r>
              <a:rPr lang="en-US" sz="5600" dirty="0"/>
              <a:t>terminate my employment at any time with or without notice and with or without cause.</a:t>
            </a:r>
          </a:p>
          <a:p>
            <a:pPr>
              <a:lnSpc>
                <a:spcPct val="120000"/>
              </a:lnSpc>
            </a:pPr>
            <a:r>
              <a:rPr lang="en-US" sz="5600" dirty="0"/>
              <a:t>I have read, understand and agree to all of the above</a:t>
            </a:r>
          </a:p>
          <a:p>
            <a:pPr>
              <a:lnSpc>
                <a:spcPct val="120000"/>
              </a:lnSpc>
            </a:pPr>
            <a:r>
              <a:rPr lang="en-US" sz="5600" dirty="0"/>
              <a:t>Signature _____________________________________________</a:t>
            </a:r>
          </a:p>
          <a:p>
            <a:pPr>
              <a:lnSpc>
                <a:spcPct val="120000"/>
              </a:lnSpc>
            </a:pPr>
            <a:r>
              <a:rPr lang="en-US" sz="5600" dirty="0"/>
              <a:t>Print Name ____________________________________________</a:t>
            </a:r>
          </a:p>
          <a:p>
            <a:pPr>
              <a:lnSpc>
                <a:spcPct val="120000"/>
              </a:lnSpc>
            </a:pPr>
            <a:r>
              <a:rPr lang="en-US" sz="5600" dirty="0"/>
              <a:t>Date ________________________</a:t>
            </a:r>
          </a:p>
          <a:p>
            <a:pPr>
              <a:lnSpc>
                <a:spcPct val="120000"/>
              </a:lnSpc>
            </a:pPr>
            <a:r>
              <a:rPr lang="en-US" sz="5600" dirty="0"/>
              <a:t>Returned signed form to Recruiting Officer</a:t>
            </a:r>
          </a:p>
          <a:p>
            <a:endParaRPr lang="en-US" dirty="0"/>
          </a:p>
        </p:txBody>
      </p:sp>
      <p:pic>
        <p:nvPicPr>
          <p:cNvPr id="2" name="Recorded Sound">
            <a:hlinkClick r:id="" action="ppaction://media"/>
            <a:extLst>
              <a:ext uri="{FF2B5EF4-FFF2-40B4-BE49-F238E27FC236}">
                <a16:creationId xmlns:a16="http://schemas.microsoft.com/office/drawing/2014/main" id="{15DF5605-5AD9-43C7-BB04-7A0FC73DEF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3619" y="380528"/>
            <a:ext cx="609600" cy="609600"/>
          </a:xfrm>
          <a:prstGeom prst="rect">
            <a:avLst/>
          </a:prstGeom>
        </p:spPr>
      </p:pic>
      <p:pic>
        <p:nvPicPr>
          <p:cNvPr id="6" name="Picture 5" descr="A close up of a pen&#10;&#10;Description automatically generated">
            <a:extLst>
              <a:ext uri="{FF2B5EF4-FFF2-40B4-BE49-F238E27FC236}">
                <a16:creationId xmlns:a16="http://schemas.microsoft.com/office/drawing/2014/main" id="{0F5E644F-2B33-4D3E-8078-996EB431C0D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293647" y="2263803"/>
            <a:ext cx="3493884" cy="2330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7">
            <a:extLst>
              <a:ext uri="{FF2B5EF4-FFF2-40B4-BE49-F238E27FC236}">
                <a16:creationId xmlns:a16="http://schemas.microsoft.com/office/drawing/2014/main" id="{69D0EFD9-7D10-42F6-B8D0-3334BFAFC5FB}"/>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B2F79300-8B74-42DB-958C-CDB3ECEC5B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0649AD3C-DA8D-499A-888A-ECEEEDC0BD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E1B29680-2815-4988-AADB-04EBD6AEBD0A}"/>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332713614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552" fill="hold"/>
                                        <p:tgtEl>
                                          <p:spTgt spid="2"/>
                                        </p:tgtEl>
                                      </p:cBhvr>
                                    </p:cmd>
                                  </p:childTnLst>
                                </p:cTn>
                              </p:par>
                              <p:par>
                                <p:cTn id="7" presetID="45"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anim calcmode="lin" valueType="num">
                                      <p:cBhvr>
                                        <p:cTn id="10" dur="2000" fill="hold"/>
                                        <p:tgtEl>
                                          <p:spTgt spid="6"/>
                                        </p:tgtEl>
                                        <p:attrNameLst>
                                          <p:attrName>ppt_w</p:attrName>
                                        </p:attrNameLst>
                                      </p:cBhvr>
                                      <p:tavLst>
                                        <p:tav tm="0" fmla="#ppt_w*sin(2.5*pi*$)">
                                          <p:val>
                                            <p:fltVal val="0"/>
                                          </p:val>
                                        </p:tav>
                                        <p:tav tm="100000">
                                          <p:val>
                                            <p:fltVal val="1"/>
                                          </p:val>
                                        </p:tav>
                                      </p:tavLst>
                                    </p:anim>
                                    <p:anim calcmode="lin" valueType="num">
                                      <p:cBhvr>
                                        <p:cTn id="11" dur="2000" fill="hold"/>
                                        <p:tgtEl>
                                          <p:spTgt spid="6"/>
                                        </p:tgtEl>
                                        <p:attrNameLst>
                                          <p:attrName>ppt_h</p:attrName>
                                        </p:attrNameLst>
                                      </p:cBhvr>
                                      <p:tavLst>
                                        <p:tav tm="0">
                                          <p:val>
                                            <p:strVal val="#ppt_h"/>
                                          </p:val>
                                        </p:tav>
                                        <p:tav tm="100000">
                                          <p:val>
                                            <p:strVal val="#ppt_h"/>
                                          </p:val>
                                        </p:tav>
                                      </p:tavLst>
                                    </p:anim>
                                  </p:childTnLst>
                                </p:cTn>
                              </p:par>
                            </p:childTnLst>
                          </p:cTn>
                        </p:par>
                        <p:par>
                          <p:cTn id="12" fill="hold">
                            <p:stCondLst>
                              <p:cond delay="71552"/>
                            </p:stCondLst>
                            <p:childTnLst>
                              <p:par>
                                <p:cTn id="13" presetID="26" presetClass="emph" presetSubtype="0" repeatCount="4000"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EDA3D8-0C58-4E38-8395-E04D84454DB7}"/>
              </a:ext>
            </a:extLst>
          </p:cNvPr>
          <p:cNvSpPr>
            <a:spLocks noGrp="1"/>
          </p:cNvSpPr>
          <p:nvPr>
            <p:ph idx="1"/>
          </p:nvPr>
        </p:nvSpPr>
        <p:spPr>
          <a:xfrm>
            <a:off x="3424687" y="1115590"/>
            <a:ext cx="8492330" cy="4022200"/>
          </a:xfrm>
        </p:spPr>
        <p:txBody>
          <a:bodyPr>
            <a:normAutofit fontScale="70000" lnSpcReduction="20000"/>
          </a:bodyPr>
          <a:lstStyle/>
          <a:p>
            <a:pPr marL="0" indent="0" algn="ctr">
              <a:lnSpc>
                <a:spcPct val="100000"/>
              </a:lnSpc>
              <a:buNone/>
            </a:pPr>
            <a:r>
              <a:rPr lang="en-US" sz="5400" dirty="0"/>
              <a:t>All My Schoolhouse’s instructional personnel, educational support employees, and administrators are required as a condition of employment to complete training on these standards of ethical conduct.</a:t>
            </a:r>
          </a:p>
          <a:p>
            <a:pPr marL="0" indent="0">
              <a:buNone/>
            </a:pPr>
            <a:endParaRPr lang="en-US" sz="4800" dirty="0"/>
          </a:p>
        </p:txBody>
      </p:sp>
      <p:pic>
        <p:nvPicPr>
          <p:cNvPr id="6" name="Picture 5">
            <a:extLst>
              <a:ext uri="{FF2B5EF4-FFF2-40B4-BE49-F238E27FC236}">
                <a16:creationId xmlns:a16="http://schemas.microsoft.com/office/drawing/2014/main" id="{BD013013-8B5A-4E77-95F5-678063EA230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68965" y="3736848"/>
            <a:ext cx="3324862" cy="3121152"/>
          </a:xfrm>
          <a:prstGeom prst="ellipse">
            <a:avLst/>
          </a:prstGeom>
          <a:ln>
            <a:noFill/>
          </a:ln>
          <a:effectLst>
            <a:softEdge rad="112500"/>
          </a:effectLst>
        </p:spPr>
      </p:pic>
      <p:grpSp>
        <p:nvGrpSpPr>
          <p:cNvPr id="16" name="Group 15">
            <a:extLst>
              <a:ext uri="{FF2B5EF4-FFF2-40B4-BE49-F238E27FC236}">
                <a16:creationId xmlns:a16="http://schemas.microsoft.com/office/drawing/2014/main" id="{4E82B230-8191-4832-93E9-7E0A5E78ABE4}"/>
              </a:ext>
            </a:extLst>
          </p:cNvPr>
          <p:cNvGrpSpPr/>
          <p:nvPr/>
        </p:nvGrpSpPr>
        <p:grpSpPr>
          <a:xfrm>
            <a:off x="7540936" y="5515156"/>
            <a:ext cx="4263924" cy="967402"/>
            <a:chOff x="3947917" y="5655976"/>
            <a:chExt cx="4263924" cy="967402"/>
          </a:xfrm>
        </p:grpSpPr>
        <p:pic>
          <p:nvPicPr>
            <p:cNvPr id="9" name="Graphic 8" descr="Right pointing backhand index ">
              <a:extLst>
                <a:ext uri="{FF2B5EF4-FFF2-40B4-BE49-F238E27FC236}">
                  <a16:creationId xmlns:a16="http://schemas.microsoft.com/office/drawing/2014/main" id="{E70E0922-D8F2-48C2-A11C-0D9B4A70C6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3576" y="5655977"/>
              <a:ext cx="914400" cy="914400"/>
            </a:xfrm>
            <a:prstGeom prst="rect">
              <a:avLst/>
            </a:prstGeom>
          </p:spPr>
        </p:pic>
        <p:pic>
          <p:nvPicPr>
            <p:cNvPr id="11" name="Graphic 10" descr="Cursor">
              <a:extLst>
                <a:ext uri="{FF2B5EF4-FFF2-40B4-BE49-F238E27FC236}">
                  <a16:creationId xmlns:a16="http://schemas.microsoft.com/office/drawing/2014/main" id="{01B91B82-442C-40A5-9D3F-4D3A0180DE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259350">
              <a:off x="7297441" y="5655976"/>
              <a:ext cx="914400" cy="914400"/>
            </a:xfrm>
            <a:prstGeom prst="rect">
              <a:avLst/>
            </a:prstGeom>
          </p:spPr>
        </p:pic>
        <p:sp>
          <p:nvSpPr>
            <p:cNvPr id="15" name="TextBox 14">
              <a:extLst>
                <a:ext uri="{FF2B5EF4-FFF2-40B4-BE49-F238E27FC236}">
                  <a16:creationId xmlns:a16="http://schemas.microsoft.com/office/drawing/2014/main" id="{94D7791F-9302-4258-90DC-16186853549A}"/>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pic>
        <p:nvPicPr>
          <p:cNvPr id="8" name="Recorded Sound">
            <a:hlinkClick r:id="" action="ppaction://media"/>
            <a:extLst>
              <a:ext uri="{FF2B5EF4-FFF2-40B4-BE49-F238E27FC236}">
                <a16:creationId xmlns:a16="http://schemas.microsoft.com/office/drawing/2014/main" id="{5D74120C-7E04-EEE0-962F-F05CE39BD2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26105" y="3883325"/>
            <a:ext cx="609600" cy="609600"/>
          </a:xfrm>
          <a:prstGeom prst="rect">
            <a:avLst/>
          </a:prstGeom>
        </p:spPr>
      </p:pic>
    </p:spTree>
    <p:extLst>
      <p:ext uri="{BB962C8B-B14F-4D97-AF65-F5344CB8AC3E}">
        <p14:creationId xmlns:p14="http://schemas.microsoft.com/office/powerpoint/2010/main" val="275250183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repeatCount="4000" fill="hold" nodeType="afterEffect">
                                  <p:stCondLst>
                                    <p:cond delay="0"/>
                                  </p:stCondLst>
                                  <p:childTnLst>
                                    <p:animEffect transition="out" filter="fade">
                                      <p:cBhvr>
                                        <p:cTn id="12" dur="500" tmFilter="0, 0; .2, .5; .8, .5; 1, 0"/>
                                        <p:tgtEl>
                                          <p:spTgt spid="16"/>
                                        </p:tgtEl>
                                      </p:cBhvr>
                                    </p:animEffect>
                                    <p:animScale>
                                      <p:cBhvr>
                                        <p:cTn id="13" dur="250" autoRev="1" fill="hold"/>
                                        <p:tgtEl>
                                          <p:spTgt spid="1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2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9EAE-68BD-457C-9B1A-F2BEEC2E65EB}"/>
              </a:ext>
            </a:extLst>
          </p:cNvPr>
          <p:cNvSpPr>
            <a:spLocks noGrp="1"/>
          </p:cNvSpPr>
          <p:nvPr>
            <p:ph type="title"/>
          </p:nvPr>
        </p:nvSpPr>
        <p:spPr/>
        <p:txBody>
          <a:bodyPr>
            <a:normAutofit fontScale="90000"/>
          </a:bodyPr>
          <a:lstStyle/>
          <a:p>
            <a:r>
              <a:rPr lang="en-US" b="1" dirty="0"/>
              <a:t>CONFIDENTIALITY POLICY AND PLEDGE</a:t>
            </a:r>
            <a:br>
              <a:rPr lang="en-US" dirty="0"/>
            </a:br>
            <a:endParaRPr lang="en-US" dirty="0"/>
          </a:p>
        </p:txBody>
      </p:sp>
      <p:sp>
        <p:nvSpPr>
          <p:cNvPr id="3" name="Content Placeholder 2">
            <a:extLst>
              <a:ext uri="{FF2B5EF4-FFF2-40B4-BE49-F238E27FC236}">
                <a16:creationId xmlns:a16="http://schemas.microsoft.com/office/drawing/2014/main" id="{E6566B18-3243-4430-9645-55DCB0AF9455}"/>
              </a:ext>
            </a:extLst>
          </p:cNvPr>
          <p:cNvSpPr>
            <a:spLocks noGrp="1"/>
          </p:cNvSpPr>
          <p:nvPr>
            <p:ph idx="1"/>
          </p:nvPr>
        </p:nvSpPr>
        <p:spPr>
          <a:xfrm>
            <a:off x="255494" y="1489621"/>
            <a:ext cx="8171329" cy="4562163"/>
          </a:xfrm>
        </p:spPr>
        <p:txBody>
          <a:bodyPr>
            <a:normAutofit fontScale="25000" lnSpcReduction="20000"/>
          </a:bodyPr>
          <a:lstStyle/>
          <a:p>
            <a:pPr>
              <a:lnSpc>
                <a:spcPct val="120000"/>
              </a:lnSpc>
            </a:pPr>
            <a:r>
              <a:rPr lang="en-US" sz="5600" dirty="0"/>
              <a:t>Any information that an employee learns about MY SCHOOLHOUSE, or its</a:t>
            </a:r>
          </a:p>
          <a:p>
            <a:pPr>
              <a:lnSpc>
                <a:spcPct val="120000"/>
              </a:lnSpc>
            </a:pPr>
            <a:r>
              <a:rPr lang="en-US" sz="5600" dirty="0"/>
              <a:t>members or donors, as a result of working for MY SCHOOLHOUSE that is not otherwise</a:t>
            </a:r>
          </a:p>
          <a:p>
            <a:pPr>
              <a:lnSpc>
                <a:spcPct val="120000"/>
              </a:lnSpc>
            </a:pPr>
            <a:r>
              <a:rPr lang="en-US" sz="5600" dirty="0"/>
              <a:t>publicly available constitutes confidential information. Employees may not disclose confidential</a:t>
            </a:r>
          </a:p>
          <a:p>
            <a:pPr>
              <a:lnSpc>
                <a:spcPct val="120000"/>
              </a:lnSpc>
            </a:pPr>
            <a:r>
              <a:rPr lang="en-US" sz="5600" dirty="0"/>
              <a:t>information to anyone who is not employed by MY SCHOOLHOUSE or to other persons</a:t>
            </a:r>
          </a:p>
          <a:p>
            <a:pPr>
              <a:lnSpc>
                <a:spcPct val="120000"/>
              </a:lnSpc>
            </a:pPr>
            <a:r>
              <a:rPr lang="en-US" sz="5600" dirty="0"/>
              <a:t>employed by MY SCHOOLHOUSE who do not need to know such information to assist in</a:t>
            </a:r>
          </a:p>
          <a:p>
            <a:pPr>
              <a:lnSpc>
                <a:spcPct val="120000"/>
              </a:lnSpc>
            </a:pPr>
            <a:r>
              <a:rPr lang="en-US" sz="5600" dirty="0"/>
              <a:t>rendering services.</a:t>
            </a:r>
          </a:p>
          <a:p>
            <a:pPr>
              <a:lnSpc>
                <a:spcPct val="120000"/>
              </a:lnSpc>
            </a:pPr>
            <a:r>
              <a:rPr lang="en-US" sz="5600" dirty="0"/>
              <a:t>The disclosure, distribution, electronic transmission or copying of MY SCHOOLHOUSE’s confidential information is prohibited. Any employee who discloses confidential information will be subject to disciplinary action (including possible</a:t>
            </a:r>
          </a:p>
          <a:p>
            <a:pPr>
              <a:lnSpc>
                <a:spcPct val="120000"/>
              </a:lnSpc>
            </a:pPr>
            <a:r>
              <a:rPr lang="en-US" sz="5600" dirty="0"/>
              <a:t>separation), even if he or she does not actually benefit from the disclosure of such information.</a:t>
            </a:r>
          </a:p>
          <a:p>
            <a:pPr>
              <a:lnSpc>
                <a:spcPct val="120000"/>
              </a:lnSpc>
            </a:pPr>
            <a:r>
              <a:rPr lang="en-US" sz="5600" dirty="0"/>
              <a:t>I understand the above policy and pledge not to disclose confidential information.</a:t>
            </a:r>
          </a:p>
          <a:p>
            <a:pPr>
              <a:lnSpc>
                <a:spcPct val="120000"/>
              </a:lnSpc>
            </a:pPr>
            <a:r>
              <a:rPr lang="en-US" sz="5600" dirty="0"/>
              <a:t>Signature:___________________________________________________________________</a:t>
            </a:r>
          </a:p>
          <a:p>
            <a:pPr>
              <a:lnSpc>
                <a:spcPct val="120000"/>
              </a:lnSpc>
            </a:pPr>
            <a:r>
              <a:rPr lang="en-US" sz="5600" dirty="0"/>
              <a:t>Print Name: _________________________________________________________________</a:t>
            </a:r>
          </a:p>
          <a:p>
            <a:pPr>
              <a:lnSpc>
                <a:spcPct val="120000"/>
              </a:lnSpc>
            </a:pPr>
            <a:r>
              <a:rPr lang="en-US" sz="5600" dirty="0"/>
              <a:t>Date:__________________________________</a:t>
            </a:r>
          </a:p>
          <a:p>
            <a:pPr>
              <a:lnSpc>
                <a:spcPct val="120000"/>
              </a:lnSpc>
            </a:pPr>
            <a:r>
              <a:rPr lang="en-US" sz="5600" dirty="0"/>
              <a:t>Please sign and return to the Recruiting Officer</a:t>
            </a:r>
          </a:p>
          <a:p>
            <a:endParaRPr lang="en-US" dirty="0"/>
          </a:p>
        </p:txBody>
      </p:sp>
      <p:pic>
        <p:nvPicPr>
          <p:cNvPr id="4" name="Recorded Sound">
            <a:hlinkClick r:id="" action="ppaction://media"/>
            <a:extLst>
              <a:ext uri="{FF2B5EF4-FFF2-40B4-BE49-F238E27FC236}">
                <a16:creationId xmlns:a16="http://schemas.microsoft.com/office/drawing/2014/main" id="{FDCF866C-EB97-4EB9-BBF1-5E103153FA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1147" y="459573"/>
            <a:ext cx="609600" cy="609600"/>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30B7DD19-E5A1-42A3-8AC0-6454D374238F}"/>
              </a:ext>
            </a:extLst>
          </p:cNvPr>
          <p:cNvPicPr>
            <a:picLocks noChangeAspect="1"/>
          </p:cNvPicPr>
          <p:nvPr/>
        </p:nvPicPr>
        <p:blipFill>
          <a:blip r:embed="rId5">
            <a:duotone>
              <a:schemeClr val="accent3">
                <a:shade val="45000"/>
                <a:satMod val="135000"/>
              </a:schemeClr>
              <a:prstClr val="white"/>
            </a:duotone>
            <a:extLst>
              <a:ext uri="{837473B0-CC2E-450A-ABE3-18F120FF3D39}">
                <a1611:picAttrSrcUrl xmlns:a1611="http://schemas.microsoft.com/office/drawing/2016/11/main" r:id="rId6"/>
              </a:ext>
            </a:extLst>
          </a:blip>
          <a:stretch>
            <a:fillRect/>
          </a:stretch>
        </p:blipFill>
        <p:spPr>
          <a:xfrm>
            <a:off x="8256027" y="1812057"/>
            <a:ext cx="3420970" cy="3233886"/>
          </a:xfrm>
          <a:prstGeom prst="rect">
            <a:avLst/>
          </a:prstGeom>
        </p:spPr>
      </p:pic>
      <p:grpSp>
        <p:nvGrpSpPr>
          <p:cNvPr id="7" name="Group 6">
            <a:extLst>
              <a:ext uri="{FF2B5EF4-FFF2-40B4-BE49-F238E27FC236}">
                <a16:creationId xmlns:a16="http://schemas.microsoft.com/office/drawing/2014/main" id="{F7567065-08E5-46E8-824F-5EA136679F91}"/>
              </a:ext>
            </a:extLst>
          </p:cNvPr>
          <p:cNvGrpSpPr/>
          <p:nvPr/>
        </p:nvGrpSpPr>
        <p:grpSpPr>
          <a:xfrm>
            <a:off x="7618670" y="5609926"/>
            <a:ext cx="4314912" cy="967401"/>
            <a:chOff x="3947917" y="5655977"/>
            <a:chExt cx="4314912" cy="967401"/>
          </a:xfrm>
        </p:grpSpPr>
        <p:pic>
          <p:nvPicPr>
            <p:cNvPr id="8" name="Graphic 7" descr="Right pointing backhand index ">
              <a:extLst>
                <a:ext uri="{FF2B5EF4-FFF2-40B4-BE49-F238E27FC236}">
                  <a16:creationId xmlns:a16="http://schemas.microsoft.com/office/drawing/2014/main" id="{214F4C84-9D72-4925-BA3E-178060F73A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9" name="Graphic 8" descr="Cursor">
              <a:extLst>
                <a:ext uri="{FF2B5EF4-FFF2-40B4-BE49-F238E27FC236}">
                  <a16:creationId xmlns:a16="http://schemas.microsoft.com/office/drawing/2014/main" id="{3B44F675-858D-4E13-A036-6968AFDDAE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0" name="TextBox 9">
              <a:extLst>
                <a:ext uri="{FF2B5EF4-FFF2-40B4-BE49-F238E27FC236}">
                  <a16:creationId xmlns:a16="http://schemas.microsoft.com/office/drawing/2014/main" id="{596CA0AF-1A3C-464D-9290-4FD8E0370E3F}"/>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278964709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079"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par>
                          <p:cTn id="12" fill="hold">
                            <p:stCondLst>
                              <p:cond delay="61079"/>
                            </p:stCondLst>
                            <p:childTnLst>
                              <p:par>
                                <p:cTn id="13" presetID="26" presetClass="emph" presetSubtype="0" repeatCount="4000" fill="hold" nodeType="after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0C702D-699B-41CB-952A-54AC30909F98}"/>
              </a:ext>
            </a:extLst>
          </p:cNvPr>
          <p:cNvSpPr>
            <a:spLocks noGrp="1"/>
          </p:cNvSpPr>
          <p:nvPr>
            <p:ph idx="1"/>
          </p:nvPr>
        </p:nvSpPr>
        <p:spPr>
          <a:xfrm>
            <a:off x="213890" y="2290757"/>
            <a:ext cx="9743661" cy="4024125"/>
          </a:xfrm>
        </p:spPr>
        <p:txBody>
          <a:bodyPr/>
          <a:lstStyle/>
          <a:p>
            <a:pPr marL="0" indent="0">
              <a:lnSpc>
                <a:spcPct val="100000"/>
              </a:lnSpc>
              <a:buNone/>
            </a:pPr>
            <a:r>
              <a:rPr lang="en-US" sz="3600" dirty="0"/>
              <a:t>The following Standards of ethical Conduct are adapted from </a:t>
            </a:r>
          </a:p>
          <a:p>
            <a:pPr marL="0" indent="0">
              <a:lnSpc>
                <a:spcPct val="100000"/>
              </a:lnSpc>
              <a:buNone/>
            </a:pPr>
            <a:r>
              <a:rPr lang="en-US" sz="3600" dirty="0"/>
              <a:t>“The Code of Ethics and The Principles of Professional Conduct of the Education Profession in Florida” promulgated by the Florida Department of Education.</a:t>
            </a:r>
          </a:p>
          <a:p>
            <a:endParaRPr lang="en-US" dirty="0"/>
          </a:p>
        </p:txBody>
      </p:sp>
      <p:pic>
        <p:nvPicPr>
          <p:cNvPr id="2" name="Recorded Sound">
            <a:hlinkClick r:id="" action="ppaction://media"/>
            <a:extLst>
              <a:ext uri="{FF2B5EF4-FFF2-40B4-BE49-F238E27FC236}">
                <a16:creationId xmlns:a16="http://schemas.microsoft.com/office/drawing/2014/main" id="{04024138-5F05-40DA-8124-1B9C2BBE54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3534" y="393184"/>
            <a:ext cx="609600" cy="609600"/>
          </a:xfrm>
          <a:prstGeom prst="rect">
            <a:avLst/>
          </a:prstGeom>
        </p:spPr>
      </p:pic>
      <p:pic>
        <p:nvPicPr>
          <p:cNvPr id="5" name="Picture 4" descr="A close up of a scale&#10;&#10;Description automatically generated">
            <a:extLst>
              <a:ext uri="{FF2B5EF4-FFF2-40B4-BE49-F238E27FC236}">
                <a16:creationId xmlns:a16="http://schemas.microsoft.com/office/drawing/2014/main" id="{513FEB36-ADCE-44A8-BED3-EB4BB7CA962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79600" y="179294"/>
            <a:ext cx="4755002" cy="20673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7" name="Group 6">
            <a:extLst>
              <a:ext uri="{FF2B5EF4-FFF2-40B4-BE49-F238E27FC236}">
                <a16:creationId xmlns:a16="http://schemas.microsoft.com/office/drawing/2014/main" id="{3B845474-37CC-405C-91EF-A4718F16BD10}"/>
              </a:ext>
            </a:extLst>
          </p:cNvPr>
          <p:cNvGrpSpPr/>
          <p:nvPr/>
        </p:nvGrpSpPr>
        <p:grpSpPr>
          <a:xfrm>
            <a:off x="7701892" y="5711305"/>
            <a:ext cx="4314912" cy="967401"/>
            <a:chOff x="3947917" y="5655977"/>
            <a:chExt cx="4314912" cy="967401"/>
          </a:xfrm>
        </p:grpSpPr>
        <p:pic>
          <p:nvPicPr>
            <p:cNvPr id="8" name="Graphic 7" descr="Right pointing backhand index ">
              <a:extLst>
                <a:ext uri="{FF2B5EF4-FFF2-40B4-BE49-F238E27FC236}">
                  <a16:creationId xmlns:a16="http://schemas.microsoft.com/office/drawing/2014/main" id="{3972777D-EFD5-49BF-A487-B75A727AB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9" name="Graphic 8" descr="Cursor">
              <a:extLst>
                <a:ext uri="{FF2B5EF4-FFF2-40B4-BE49-F238E27FC236}">
                  <a16:creationId xmlns:a16="http://schemas.microsoft.com/office/drawing/2014/main" id="{6D6529A4-64EF-41FF-9315-1C3454BA3D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0" name="TextBox 9">
              <a:extLst>
                <a:ext uri="{FF2B5EF4-FFF2-40B4-BE49-F238E27FC236}">
                  <a16:creationId xmlns:a16="http://schemas.microsoft.com/office/drawing/2014/main" id="{41F8FCE6-A06F-4975-8AC8-D2768B76C918}"/>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2073426192"/>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32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6" presetClass="emph" presetSubtype="0" repeatCount="4000" fill="hold" nodeType="after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F22-98E0-4A90-A51D-55BA17597FF0}"/>
              </a:ext>
            </a:extLst>
          </p:cNvPr>
          <p:cNvSpPr>
            <a:spLocks noGrp="1"/>
          </p:cNvSpPr>
          <p:nvPr>
            <p:ph type="title"/>
          </p:nvPr>
        </p:nvSpPr>
        <p:spPr/>
        <p:txBody>
          <a:bodyPr/>
          <a:lstStyle/>
          <a:p>
            <a:r>
              <a:rPr lang="en-US" b="1" dirty="0"/>
              <a:t>mY Schoolhouse</a:t>
            </a:r>
          </a:p>
        </p:txBody>
      </p:sp>
      <p:sp>
        <p:nvSpPr>
          <p:cNvPr id="3" name="Content Placeholder 2">
            <a:extLst>
              <a:ext uri="{FF2B5EF4-FFF2-40B4-BE49-F238E27FC236}">
                <a16:creationId xmlns:a16="http://schemas.microsoft.com/office/drawing/2014/main" id="{96DE1D42-B140-450B-B7CC-81947EBC40CC}"/>
              </a:ext>
            </a:extLst>
          </p:cNvPr>
          <p:cNvSpPr>
            <a:spLocks noGrp="1"/>
          </p:cNvSpPr>
          <p:nvPr>
            <p:ph idx="1"/>
          </p:nvPr>
        </p:nvSpPr>
        <p:spPr>
          <a:xfrm>
            <a:off x="3684104" y="1927860"/>
            <a:ext cx="8249478" cy="4024125"/>
          </a:xfrm>
        </p:spPr>
        <p:txBody>
          <a:bodyPr>
            <a:normAutofit fontScale="55000" lnSpcReduction="20000"/>
          </a:bodyPr>
          <a:lstStyle/>
          <a:p>
            <a:pPr>
              <a:lnSpc>
                <a:spcPct val="120000"/>
              </a:lnSpc>
            </a:pPr>
            <a:r>
              <a:rPr lang="en-US" dirty="0"/>
              <a:t>Our teachers and staff are highly respected professionals and members of our communities; My Schoolhouse works hard to hold employees to a high standard of ethics and principles. Unfortunately, employees’ misconduct occurs and is a serious concern for communities and schools across the country.  It is imperative that we inform our staff the policy and procedures on how to report any incident that occurs.</a:t>
            </a:r>
          </a:p>
          <a:p>
            <a:pPr algn="ctr"/>
            <a:endParaRPr lang="en-US" dirty="0"/>
          </a:p>
        </p:txBody>
      </p:sp>
      <p:pic>
        <p:nvPicPr>
          <p:cNvPr id="6" name="Picture 5" descr="A picture containing toy, doll&#10;&#10;Description automatically generated">
            <a:extLst>
              <a:ext uri="{FF2B5EF4-FFF2-40B4-BE49-F238E27FC236}">
                <a16:creationId xmlns:a16="http://schemas.microsoft.com/office/drawing/2014/main" id="{66B68691-2F76-4737-90A8-A72B042B984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59879" y="2000250"/>
            <a:ext cx="3324225" cy="2800350"/>
          </a:xfrm>
          <a:prstGeom prst="rect">
            <a:avLst/>
          </a:prstGeom>
        </p:spPr>
      </p:pic>
      <p:grpSp>
        <p:nvGrpSpPr>
          <p:cNvPr id="8" name="Group 7">
            <a:extLst>
              <a:ext uri="{FF2B5EF4-FFF2-40B4-BE49-F238E27FC236}">
                <a16:creationId xmlns:a16="http://schemas.microsoft.com/office/drawing/2014/main" id="{CC08A23D-B0DC-4939-9AA6-D87F79F10D00}"/>
              </a:ext>
            </a:extLst>
          </p:cNvPr>
          <p:cNvGrpSpPr/>
          <p:nvPr/>
        </p:nvGrpSpPr>
        <p:grpSpPr>
          <a:xfrm>
            <a:off x="7618670" y="5609926"/>
            <a:ext cx="4314912" cy="967401"/>
            <a:chOff x="3947917" y="5655977"/>
            <a:chExt cx="4314912" cy="967401"/>
          </a:xfrm>
        </p:grpSpPr>
        <p:pic>
          <p:nvPicPr>
            <p:cNvPr id="9" name="Graphic 8" descr="Right pointing backhand index ">
              <a:extLst>
                <a:ext uri="{FF2B5EF4-FFF2-40B4-BE49-F238E27FC236}">
                  <a16:creationId xmlns:a16="http://schemas.microsoft.com/office/drawing/2014/main" id="{F96EEE54-B459-4989-8E0F-B0E3CFB75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3576" y="5655977"/>
              <a:ext cx="914400" cy="914400"/>
            </a:xfrm>
            <a:prstGeom prst="rect">
              <a:avLst/>
            </a:prstGeom>
          </p:spPr>
        </p:pic>
        <p:pic>
          <p:nvPicPr>
            <p:cNvPr id="10" name="Graphic 9" descr="Cursor">
              <a:extLst>
                <a:ext uri="{FF2B5EF4-FFF2-40B4-BE49-F238E27FC236}">
                  <a16:creationId xmlns:a16="http://schemas.microsoft.com/office/drawing/2014/main" id="{30A3BF16-F490-4508-8EC3-951096E33C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259350">
              <a:off x="7348429" y="5655977"/>
              <a:ext cx="914400" cy="914400"/>
            </a:xfrm>
            <a:prstGeom prst="rect">
              <a:avLst/>
            </a:prstGeom>
          </p:spPr>
        </p:pic>
        <p:sp>
          <p:nvSpPr>
            <p:cNvPr id="11" name="TextBox 10">
              <a:extLst>
                <a:ext uri="{FF2B5EF4-FFF2-40B4-BE49-F238E27FC236}">
                  <a16:creationId xmlns:a16="http://schemas.microsoft.com/office/drawing/2014/main" id="{451693E6-628B-474F-9D87-FB15A0094D76}"/>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pic>
        <p:nvPicPr>
          <p:cNvPr id="5" name="Recorded Sound">
            <a:hlinkClick r:id="" action="ppaction://media"/>
            <a:extLst>
              <a:ext uri="{FF2B5EF4-FFF2-40B4-BE49-F238E27FC236}">
                <a16:creationId xmlns:a16="http://schemas.microsoft.com/office/drawing/2014/main" id="{B4887AAC-FC91-4806-8855-9D7D0EC8EB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9368" y="239265"/>
            <a:ext cx="609600" cy="609600"/>
          </a:xfrm>
          <a:prstGeom prst="rect">
            <a:avLst/>
          </a:prstGeom>
        </p:spPr>
      </p:pic>
    </p:spTree>
    <p:extLst>
      <p:ext uri="{BB962C8B-B14F-4D97-AF65-F5344CB8AC3E}">
        <p14:creationId xmlns:p14="http://schemas.microsoft.com/office/powerpoint/2010/main" val="150709161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mph" presetSubtype="0" repeatCount="4000" fill="hold" nodeType="after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1" presetClass="mediacall" presetSubtype="0" fill="hold" nodeType="withEffect">
                                  <p:stCondLst>
                                    <p:cond delay="0"/>
                                  </p:stCondLst>
                                  <p:childTnLst>
                                    <p:cmd type="call" cmd="playFrom(0.0)">
                                      <p:cBhvr>
                                        <p:cTn id="15" dur="448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771A94-27FE-440B-9B79-C7020AC7E90B}"/>
              </a:ext>
            </a:extLst>
          </p:cNvPr>
          <p:cNvSpPr>
            <a:spLocks noGrp="1"/>
          </p:cNvSpPr>
          <p:nvPr>
            <p:ph idx="1"/>
          </p:nvPr>
        </p:nvSpPr>
        <p:spPr>
          <a:xfrm>
            <a:off x="685800" y="1584960"/>
            <a:ext cx="10820400" cy="4024125"/>
          </a:xfrm>
        </p:spPr>
        <p:txBody>
          <a:bodyPr/>
          <a:lstStyle/>
          <a:p>
            <a:pPr marL="0" indent="0">
              <a:lnSpc>
                <a:spcPct val="100000"/>
              </a:lnSpc>
              <a:buNone/>
            </a:pPr>
            <a:r>
              <a:rPr lang="en-US" sz="4400" dirty="0"/>
              <a:t>All My Schoolhouse’s instructional personnel, educational support employees, and administrators who is convicted of an act listed under s.1012.315, F.S.</a:t>
            </a:r>
          </a:p>
          <a:p>
            <a:endParaRPr lang="en-US" dirty="0"/>
          </a:p>
        </p:txBody>
      </p:sp>
      <p:pic>
        <p:nvPicPr>
          <p:cNvPr id="5" name="Picture 4" descr="A close up of a sign&#10;&#10;Description automatically generated">
            <a:extLst>
              <a:ext uri="{FF2B5EF4-FFF2-40B4-BE49-F238E27FC236}">
                <a16:creationId xmlns:a16="http://schemas.microsoft.com/office/drawing/2014/main" id="{2968CBF8-8264-44AE-8BC9-87B9BCEB3BB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51425" y="4383535"/>
            <a:ext cx="2089150" cy="2139950"/>
          </a:xfrm>
          <a:prstGeom prst="rect">
            <a:avLst/>
          </a:prstGeom>
        </p:spPr>
      </p:pic>
      <p:grpSp>
        <p:nvGrpSpPr>
          <p:cNvPr id="7" name="Group 6">
            <a:extLst>
              <a:ext uri="{FF2B5EF4-FFF2-40B4-BE49-F238E27FC236}">
                <a16:creationId xmlns:a16="http://schemas.microsoft.com/office/drawing/2014/main" id="{1451A06B-0E8C-461A-87BE-8BF2AEBCDA0E}"/>
              </a:ext>
            </a:extLst>
          </p:cNvPr>
          <p:cNvGrpSpPr/>
          <p:nvPr/>
        </p:nvGrpSpPr>
        <p:grpSpPr>
          <a:xfrm>
            <a:off x="7618670" y="5609085"/>
            <a:ext cx="4314912" cy="967401"/>
            <a:chOff x="3947917" y="5655977"/>
            <a:chExt cx="4314912" cy="967401"/>
          </a:xfrm>
        </p:grpSpPr>
        <p:pic>
          <p:nvPicPr>
            <p:cNvPr id="8" name="Graphic 7" descr="Right pointing backhand index ">
              <a:extLst>
                <a:ext uri="{FF2B5EF4-FFF2-40B4-BE49-F238E27FC236}">
                  <a16:creationId xmlns:a16="http://schemas.microsoft.com/office/drawing/2014/main" id="{BAB67761-9E9A-43AB-86E2-528500AACC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3576" y="5655977"/>
              <a:ext cx="914400" cy="914400"/>
            </a:xfrm>
            <a:prstGeom prst="rect">
              <a:avLst/>
            </a:prstGeom>
          </p:spPr>
        </p:pic>
        <p:pic>
          <p:nvPicPr>
            <p:cNvPr id="9" name="Graphic 8" descr="Cursor">
              <a:extLst>
                <a:ext uri="{FF2B5EF4-FFF2-40B4-BE49-F238E27FC236}">
                  <a16:creationId xmlns:a16="http://schemas.microsoft.com/office/drawing/2014/main" id="{03F1B37E-8BF4-42A7-9D11-A42C66D470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259350">
              <a:off x="7348429" y="5655977"/>
              <a:ext cx="914400" cy="914400"/>
            </a:xfrm>
            <a:prstGeom prst="rect">
              <a:avLst/>
            </a:prstGeom>
          </p:spPr>
        </p:pic>
        <p:sp>
          <p:nvSpPr>
            <p:cNvPr id="10" name="TextBox 9">
              <a:extLst>
                <a:ext uri="{FF2B5EF4-FFF2-40B4-BE49-F238E27FC236}">
                  <a16:creationId xmlns:a16="http://schemas.microsoft.com/office/drawing/2014/main" id="{F1FEDCF3-4375-400B-96C9-1E5CA97199A0}"/>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3299290066"/>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6" presetClass="emph" presetSubtype="0" repeatCount="4000" fill="hold" nodeType="after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E9AE4F-E6BD-49CF-8E0F-4D6BA91264C6}"/>
              </a:ext>
            </a:extLst>
          </p:cNvPr>
          <p:cNvSpPr>
            <a:spLocks noGrp="1"/>
          </p:cNvSpPr>
          <p:nvPr>
            <p:ph idx="1"/>
          </p:nvPr>
        </p:nvSpPr>
        <p:spPr>
          <a:xfrm>
            <a:off x="4625788" y="1269574"/>
            <a:ext cx="7145456" cy="4024125"/>
          </a:xfrm>
        </p:spPr>
        <p:txBody>
          <a:bodyPr>
            <a:normAutofit fontScale="70000" lnSpcReduction="20000"/>
          </a:bodyPr>
          <a:lstStyle/>
          <a:p>
            <a:pPr marL="0" indent="0">
              <a:lnSpc>
                <a:spcPct val="120000"/>
              </a:lnSpc>
              <a:buNone/>
            </a:pPr>
            <a:r>
              <a:rPr lang="en-US" sz="4400" dirty="0"/>
              <a:t>My Schoolhouse conducts an employment history check before employing instructional personnel or school administrators in any position that requires direct contact with students and documents the findings.</a:t>
            </a:r>
          </a:p>
          <a:p>
            <a:pPr marL="0" indent="0">
              <a:buNone/>
            </a:pPr>
            <a:endParaRPr lang="en-US" dirty="0"/>
          </a:p>
        </p:txBody>
      </p:sp>
      <p:pic>
        <p:nvPicPr>
          <p:cNvPr id="2" name="Recorded Sound">
            <a:hlinkClick r:id="" action="ppaction://media"/>
            <a:extLst>
              <a:ext uri="{FF2B5EF4-FFF2-40B4-BE49-F238E27FC236}">
                <a16:creationId xmlns:a16="http://schemas.microsoft.com/office/drawing/2014/main" id="{014B8696-26D5-4B96-ADA2-278B83171B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0756" y="445352"/>
            <a:ext cx="609600" cy="609600"/>
          </a:xfrm>
          <a:prstGeom prst="rect">
            <a:avLst/>
          </a:prstGeom>
        </p:spPr>
      </p:pic>
      <p:pic>
        <p:nvPicPr>
          <p:cNvPr id="5" name="Picture 4">
            <a:extLst>
              <a:ext uri="{FF2B5EF4-FFF2-40B4-BE49-F238E27FC236}">
                <a16:creationId xmlns:a16="http://schemas.microsoft.com/office/drawing/2014/main" id="{85C4905C-7495-46D5-9F4E-6A81A9B249E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20756" y="3475847"/>
            <a:ext cx="4205032" cy="21781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7" name="Group 6">
            <a:extLst>
              <a:ext uri="{FF2B5EF4-FFF2-40B4-BE49-F238E27FC236}">
                <a16:creationId xmlns:a16="http://schemas.microsoft.com/office/drawing/2014/main" id="{645AF631-799A-4B9F-82D9-6E276E69E9B2}"/>
              </a:ext>
            </a:extLst>
          </p:cNvPr>
          <p:cNvGrpSpPr/>
          <p:nvPr/>
        </p:nvGrpSpPr>
        <p:grpSpPr>
          <a:xfrm>
            <a:off x="7618670" y="5609926"/>
            <a:ext cx="4314912" cy="967401"/>
            <a:chOff x="3947917" y="5655977"/>
            <a:chExt cx="4314912" cy="967401"/>
          </a:xfrm>
        </p:grpSpPr>
        <p:pic>
          <p:nvPicPr>
            <p:cNvPr id="8" name="Graphic 7" descr="Right pointing backhand index ">
              <a:extLst>
                <a:ext uri="{FF2B5EF4-FFF2-40B4-BE49-F238E27FC236}">
                  <a16:creationId xmlns:a16="http://schemas.microsoft.com/office/drawing/2014/main" id="{55C7B6F1-B564-4CCA-BEB6-59D9CE482C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9" name="Graphic 8" descr="Cursor">
              <a:extLst>
                <a:ext uri="{FF2B5EF4-FFF2-40B4-BE49-F238E27FC236}">
                  <a16:creationId xmlns:a16="http://schemas.microsoft.com/office/drawing/2014/main" id="{19C5863E-C5C0-4F06-9B01-6A3C6F5779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0" name="TextBox 9">
              <a:extLst>
                <a:ext uri="{FF2B5EF4-FFF2-40B4-BE49-F238E27FC236}">
                  <a16:creationId xmlns:a16="http://schemas.microsoft.com/office/drawing/2014/main" id="{22C69C7F-89E7-473F-9A38-82EA2D51624A}"/>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144064746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935" fill="hold"/>
                                        <p:tgtEl>
                                          <p:spTgt spid="2"/>
                                        </p:tgtEl>
                                      </p:cBhvr>
                                    </p:cmd>
                                  </p:childTnLst>
                                </p:cTn>
                              </p:par>
                              <p:par>
                                <p:cTn id="7" presetID="3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 calcmode="lin" valueType="num">
                                      <p:cBhvr>
                                        <p:cTn id="11" dur="1000" fill="hold"/>
                                        <p:tgtEl>
                                          <p:spTgt spid="5"/>
                                        </p:tgtEl>
                                        <p:attrNameLst>
                                          <p:attrName>style.rotation</p:attrName>
                                        </p:attrNameLst>
                                      </p:cBhvr>
                                      <p:tavLst>
                                        <p:tav tm="0">
                                          <p:val>
                                            <p:fltVal val="90"/>
                                          </p:val>
                                        </p:tav>
                                        <p:tav tm="100000">
                                          <p:val>
                                            <p:fltVal val="0"/>
                                          </p:val>
                                        </p:tav>
                                      </p:tavLst>
                                    </p:anim>
                                    <p:animEffect transition="in" filter="fade">
                                      <p:cBhvr>
                                        <p:cTn id="12" dur="1000"/>
                                        <p:tgtEl>
                                          <p:spTgt spid="5"/>
                                        </p:tgtEl>
                                      </p:cBhvr>
                                    </p:animEffect>
                                  </p:childTnLst>
                                </p:cTn>
                              </p:par>
                            </p:childTnLst>
                          </p:cTn>
                        </p:par>
                        <p:par>
                          <p:cTn id="13" fill="hold">
                            <p:stCondLst>
                              <p:cond delay="1000"/>
                            </p:stCondLst>
                            <p:childTnLst>
                              <p:par>
                                <p:cTn id="14" presetID="26" presetClass="emph" presetSubtype="0" repeatCount="4000" fill="hold" nodeType="after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0F896D-BFB2-4070-9B2E-45ACEC987CC8}"/>
              </a:ext>
            </a:extLst>
          </p:cNvPr>
          <p:cNvSpPr>
            <a:spLocks noGrp="1"/>
          </p:cNvSpPr>
          <p:nvPr>
            <p:ph idx="1"/>
          </p:nvPr>
        </p:nvSpPr>
        <p:spPr>
          <a:xfrm>
            <a:off x="4840941" y="784513"/>
            <a:ext cx="7045675" cy="4714511"/>
          </a:xfrm>
        </p:spPr>
        <p:txBody>
          <a:bodyPr>
            <a:normAutofit fontScale="77500" lnSpcReduction="20000"/>
          </a:bodyPr>
          <a:lstStyle/>
          <a:p>
            <a:pPr algn="ctr">
              <a:lnSpc>
                <a:spcPct val="110000"/>
              </a:lnSpc>
            </a:pPr>
            <a:r>
              <a:rPr lang="en-US" dirty="0"/>
              <a:t>My Schoolhouse screens the personnel or administrator through the Professional Practice Database of Disciplinary Actions and the Teacher Certification Database and documents the findings.</a:t>
            </a:r>
          </a:p>
          <a:p>
            <a:pPr algn="ctr"/>
            <a:endParaRPr lang="en-US" dirty="0"/>
          </a:p>
        </p:txBody>
      </p:sp>
      <p:pic>
        <p:nvPicPr>
          <p:cNvPr id="2" name="Recorded Sound">
            <a:hlinkClick r:id="" action="ppaction://media"/>
            <a:extLst>
              <a:ext uri="{FF2B5EF4-FFF2-40B4-BE49-F238E27FC236}">
                <a16:creationId xmlns:a16="http://schemas.microsoft.com/office/drawing/2014/main" id="{465D7D8F-8F00-49AB-BF1B-4D0B16ADD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199" y="479713"/>
            <a:ext cx="609600" cy="609600"/>
          </a:xfrm>
          <a:prstGeom prst="rect">
            <a:avLst/>
          </a:prstGeom>
        </p:spPr>
      </p:pic>
      <p:pic>
        <p:nvPicPr>
          <p:cNvPr id="5" name="Picture 4">
            <a:extLst>
              <a:ext uri="{FF2B5EF4-FFF2-40B4-BE49-F238E27FC236}">
                <a16:creationId xmlns:a16="http://schemas.microsoft.com/office/drawing/2014/main" id="{48FB3534-7CD0-4152-A3DD-1B297D5E48C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57199" y="1846728"/>
            <a:ext cx="4383742" cy="4383742"/>
          </a:xfrm>
          <a:prstGeom prst="rect">
            <a:avLst/>
          </a:prstGeom>
        </p:spPr>
      </p:pic>
      <p:grpSp>
        <p:nvGrpSpPr>
          <p:cNvPr id="7" name="Group 6">
            <a:extLst>
              <a:ext uri="{FF2B5EF4-FFF2-40B4-BE49-F238E27FC236}">
                <a16:creationId xmlns:a16="http://schemas.microsoft.com/office/drawing/2014/main" id="{2CDCDD4F-DD2E-4229-9ABA-41304F3927DE}"/>
              </a:ext>
            </a:extLst>
          </p:cNvPr>
          <p:cNvGrpSpPr/>
          <p:nvPr/>
        </p:nvGrpSpPr>
        <p:grpSpPr>
          <a:xfrm>
            <a:off x="7618670" y="5609926"/>
            <a:ext cx="4314912" cy="967401"/>
            <a:chOff x="3947917" y="5655977"/>
            <a:chExt cx="4314912" cy="967401"/>
          </a:xfrm>
        </p:grpSpPr>
        <p:pic>
          <p:nvPicPr>
            <p:cNvPr id="8" name="Graphic 7" descr="Right pointing backhand index ">
              <a:extLst>
                <a:ext uri="{FF2B5EF4-FFF2-40B4-BE49-F238E27FC236}">
                  <a16:creationId xmlns:a16="http://schemas.microsoft.com/office/drawing/2014/main" id="{CDB2DE9C-6898-4CB2-A329-E72C87342B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9" name="Graphic 8" descr="Cursor">
              <a:extLst>
                <a:ext uri="{FF2B5EF4-FFF2-40B4-BE49-F238E27FC236}">
                  <a16:creationId xmlns:a16="http://schemas.microsoft.com/office/drawing/2014/main" id="{175C4DEA-E336-4821-8305-C967E3CFB1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0" name="TextBox 9">
              <a:extLst>
                <a:ext uri="{FF2B5EF4-FFF2-40B4-BE49-F238E27FC236}">
                  <a16:creationId xmlns:a16="http://schemas.microsoft.com/office/drawing/2014/main" id="{AF40745D-8B61-4B3C-8481-E60F568C165E}"/>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5695454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750" fill="hold"/>
                                        <p:tgtEl>
                                          <p:spTgt spid="2"/>
                                        </p:tgtEl>
                                      </p:cBhvr>
                                    </p:cmd>
                                  </p:childTnLst>
                                </p:cTn>
                              </p:par>
                              <p:par>
                                <p:cTn id="7" presetID="27" presetClass="emph" presetSubtype="0" repeatCount="4000" fill="remove" nodeType="withEffect">
                                  <p:stCondLst>
                                    <p:cond delay="0"/>
                                  </p:stCondLst>
                                  <p:childTnLst>
                                    <p:animClr clrSpc="rgb" dir="cw">
                                      <p:cBhvr override="childStyle">
                                        <p:cTn id="8" dur="250" autoRev="1" fill="remove"/>
                                        <p:tgtEl>
                                          <p:spTgt spid="5"/>
                                        </p:tgtEl>
                                        <p:attrNameLst>
                                          <p:attrName>style.color</p:attrName>
                                        </p:attrNameLst>
                                      </p:cBhvr>
                                      <p:to>
                                        <a:schemeClr val="bg1"/>
                                      </p:to>
                                    </p:animClr>
                                    <p:animClr clrSpc="rgb" dir="cw">
                                      <p:cBhvr>
                                        <p:cTn id="9" dur="250" autoRev="1" fill="remove"/>
                                        <p:tgtEl>
                                          <p:spTgt spid="5"/>
                                        </p:tgtEl>
                                        <p:attrNameLst>
                                          <p:attrName>fillcolor</p:attrName>
                                        </p:attrNameLst>
                                      </p:cBhvr>
                                      <p:to>
                                        <a:schemeClr val="bg1"/>
                                      </p:to>
                                    </p:animClr>
                                    <p:set>
                                      <p:cBhvr>
                                        <p:cTn id="10" dur="250" autoRev="1" fill="remove"/>
                                        <p:tgtEl>
                                          <p:spTgt spid="5"/>
                                        </p:tgtEl>
                                        <p:attrNameLst>
                                          <p:attrName>fill.type</p:attrName>
                                        </p:attrNameLst>
                                      </p:cBhvr>
                                      <p:to>
                                        <p:strVal val="solid"/>
                                      </p:to>
                                    </p:set>
                                    <p:set>
                                      <p:cBhvr>
                                        <p:cTn id="11" dur="250" autoRev="1" fill="remove"/>
                                        <p:tgtEl>
                                          <p:spTgt spid="5"/>
                                        </p:tgtEl>
                                        <p:attrNameLst>
                                          <p:attrName>fill.on</p:attrName>
                                        </p:attrNameLst>
                                      </p:cBhvr>
                                      <p:to>
                                        <p:strVal val="true"/>
                                      </p:to>
                                    </p:set>
                                  </p:childTnLst>
                                </p:cTn>
                              </p:par>
                            </p:childTnLst>
                          </p:cTn>
                        </p:par>
                        <p:par>
                          <p:cTn id="12" fill="hold">
                            <p:stCondLst>
                              <p:cond delay="2000"/>
                            </p:stCondLst>
                            <p:childTnLst>
                              <p:par>
                                <p:cTn id="13" presetID="26" presetClass="emph" presetSubtype="0" repeatCount="4000" fill="hold" nodeType="after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AD3655-0EAD-4D83-BEC4-F3FAD150FDEC}"/>
              </a:ext>
            </a:extLst>
          </p:cNvPr>
          <p:cNvSpPr>
            <a:spLocks noGrp="1"/>
          </p:cNvSpPr>
          <p:nvPr>
            <p:ph idx="1"/>
          </p:nvPr>
        </p:nvSpPr>
        <p:spPr>
          <a:xfrm>
            <a:off x="805070" y="1280160"/>
            <a:ext cx="10820400" cy="4024125"/>
          </a:xfrm>
        </p:spPr>
        <p:txBody>
          <a:bodyPr>
            <a:normAutofit fontScale="77500" lnSpcReduction="20000"/>
          </a:bodyPr>
          <a:lstStyle/>
          <a:p>
            <a:pPr algn="ctr">
              <a:lnSpc>
                <a:spcPct val="120000"/>
              </a:lnSpc>
            </a:pPr>
            <a:r>
              <a:rPr lang="en-US" dirty="0"/>
              <a:t>My Schoolhouse prohibits confidentiality agreements with instructional personnel or school administrators who are dismissed, terminated, or resigned in lieu of termination due to misconduct that affects the health, safety, or welfare of a student.</a:t>
            </a:r>
          </a:p>
          <a:p>
            <a:pPr algn="ctr"/>
            <a:endParaRPr lang="en-US" dirty="0"/>
          </a:p>
        </p:txBody>
      </p:sp>
      <p:pic>
        <p:nvPicPr>
          <p:cNvPr id="2" name="Recorded Sound">
            <a:hlinkClick r:id="" action="ppaction://media"/>
            <a:extLst>
              <a:ext uri="{FF2B5EF4-FFF2-40B4-BE49-F238E27FC236}">
                <a16:creationId xmlns:a16="http://schemas.microsoft.com/office/drawing/2014/main" id="{EAE57340-67DF-4F60-BB93-2D09DD421D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5470" y="452586"/>
            <a:ext cx="609600" cy="609600"/>
          </a:xfrm>
          <a:prstGeom prst="rect">
            <a:avLst/>
          </a:prstGeom>
        </p:spPr>
      </p:pic>
      <p:grpSp>
        <p:nvGrpSpPr>
          <p:cNvPr id="8" name="Group 7">
            <a:extLst>
              <a:ext uri="{FF2B5EF4-FFF2-40B4-BE49-F238E27FC236}">
                <a16:creationId xmlns:a16="http://schemas.microsoft.com/office/drawing/2014/main" id="{62F61259-A144-491A-A229-B0F578E1D63A}"/>
              </a:ext>
            </a:extLst>
          </p:cNvPr>
          <p:cNvGrpSpPr/>
          <p:nvPr/>
        </p:nvGrpSpPr>
        <p:grpSpPr>
          <a:xfrm>
            <a:off x="3861785" y="4447132"/>
            <a:ext cx="4468429" cy="2410868"/>
            <a:chOff x="3861785" y="4447132"/>
            <a:chExt cx="4468429" cy="2410868"/>
          </a:xfrm>
        </p:grpSpPr>
        <p:pic>
          <p:nvPicPr>
            <p:cNvPr id="5" name="Picture 4" descr="A close up of a logo&#10;&#10;Description automatically generated">
              <a:extLst>
                <a:ext uri="{FF2B5EF4-FFF2-40B4-BE49-F238E27FC236}">
                  <a16:creationId xmlns:a16="http://schemas.microsoft.com/office/drawing/2014/main" id="{9B9A4BAD-DE11-486D-B085-2F6385CD609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861785" y="4544107"/>
              <a:ext cx="4468429" cy="1520356"/>
            </a:xfrm>
            <a:prstGeom prst="rect">
              <a:avLst/>
            </a:prstGeom>
          </p:spPr>
        </p:pic>
        <p:pic>
          <p:nvPicPr>
            <p:cNvPr id="7" name="Graphic 6" descr="No sign">
              <a:extLst>
                <a:ext uri="{FF2B5EF4-FFF2-40B4-BE49-F238E27FC236}">
                  <a16:creationId xmlns:a16="http://schemas.microsoft.com/office/drawing/2014/main" id="{1205EEBD-9145-4B05-BFCC-CF1E22E919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2861" y="4447132"/>
              <a:ext cx="2986276" cy="2410868"/>
            </a:xfrm>
            <a:prstGeom prst="rect">
              <a:avLst/>
            </a:prstGeom>
          </p:spPr>
        </p:pic>
      </p:grpSp>
      <p:grpSp>
        <p:nvGrpSpPr>
          <p:cNvPr id="9" name="Group 8">
            <a:extLst>
              <a:ext uri="{FF2B5EF4-FFF2-40B4-BE49-F238E27FC236}">
                <a16:creationId xmlns:a16="http://schemas.microsoft.com/office/drawing/2014/main" id="{7175AC4F-EF19-493D-8B98-8A0831811743}"/>
              </a:ext>
            </a:extLst>
          </p:cNvPr>
          <p:cNvGrpSpPr/>
          <p:nvPr/>
        </p:nvGrpSpPr>
        <p:grpSpPr>
          <a:xfrm>
            <a:off x="7813093" y="5690218"/>
            <a:ext cx="4314912" cy="967401"/>
            <a:chOff x="3947917" y="5655977"/>
            <a:chExt cx="4314912" cy="967401"/>
          </a:xfrm>
        </p:grpSpPr>
        <p:pic>
          <p:nvPicPr>
            <p:cNvPr id="10" name="Graphic 9" descr="Right pointing backhand index ">
              <a:extLst>
                <a:ext uri="{FF2B5EF4-FFF2-40B4-BE49-F238E27FC236}">
                  <a16:creationId xmlns:a16="http://schemas.microsoft.com/office/drawing/2014/main" id="{8455FE27-4610-40BC-AF19-7D92D23C4A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03576" y="5655977"/>
              <a:ext cx="914400" cy="914400"/>
            </a:xfrm>
            <a:prstGeom prst="rect">
              <a:avLst/>
            </a:prstGeom>
          </p:spPr>
        </p:pic>
        <p:pic>
          <p:nvPicPr>
            <p:cNvPr id="11" name="Graphic 10" descr="Cursor">
              <a:extLst>
                <a:ext uri="{FF2B5EF4-FFF2-40B4-BE49-F238E27FC236}">
                  <a16:creationId xmlns:a16="http://schemas.microsoft.com/office/drawing/2014/main" id="{FC73F293-781E-4CB6-B5C8-86F8D2FCD36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8259350">
              <a:off x="7348429" y="5655977"/>
              <a:ext cx="914400" cy="914400"/>
            </a:xfrm>
            <a:prstGeom prst="rect">
              <a:avLst/>
            </a:prstGeom>
          </p:spPr>
        </p:pic>
        <p:sp>
          <p:nvSpPr>
            <p:cNvPr id="12" name="TextBox 11">
              <a:extLst>
                <a:ext uri="{FF2B5EF4-FFF2-40B4-BE49-F238E27FC236}">
                  <a16:creationId xmlns:a16="http://schemas.microsoft.com/office/drawing/2014/main" id="{A25CEE39-4538-4C50-971E-27F846D0E6F3}"/>
                </a:ext>
              </a:extLst>
            </p:cNvPr>
            <p:cNvSpPr txBox="1"/>
            <p:nvPr/>
          </p:nvSpPr>
          <p:spPr>
            <a:xfrm>
              <a:off x="3947917" y="5700048"/>
              <a:ext cx="2270653" cy="923330"/>
            </a:xfrm>
            <a:prstGeom prst="rect">
              <a:avLst/>
            </a:prstGeom>
            <a:noFill/>
          </p:spPr>
          <p:txBody>
            <a:bodyPr wrap="square" rtlCol="0">
              <a:spAutoFit/>
            </a:bodyPr>
            <a:lstStyle/>
            <a:p>
              <a:r>
                <a:rPr lang="en-US" dirty="0"/>
                <a:t>Press the arrow key twice to move to the next slide</a:t>
              </a:r>
            </a:p>
          </p:txBody>
        </p:sp>
      </p:grpSp>
    </p:spTree>
    <p:extLst>
      <p:ext uri="{BB962C8B-B14F-4D97-AF65-F5344CB8AC3E}">
        <p14:creationId xmlns:p14="http://schemas.microsoft.com/office/powerpoint/2010/main" val="383857708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74"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childTnLst>
                          </p:cTn>
                        </p:par>
                        <p:par>
                          <p:cTn id="10" fill="hold">
                            <p:stCondLst>
                              <p:cond delay="500"/>
                            </p:stCondLst>
                            <p:childTnLst>
                              <p:par>
                                <p:cTn id="11" presetID="26" presetClass="emph" presetSubtype="0" repeatCount="4000" fill="hold" nodeType="after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6A82-25B9-49AC-8BA4-3C159CDEEB1D}"/>
              </a:ext>
            </a:extLst>
          </p:cNvPr>
          <p:cNvSpPr>
            <a:spLocks noGrp="1"/>
          </p:cNvSpPr>
          <p:nvPr>
            <p:ph type="title"/>
          </p:nvPr>
        </p:nvSpPr>
        <p:spPr>
          <a:xfrm>
            <a:off x="8467125" y="-4176598"/>
            <a:ext cx="8610600" cy="1293028"/>
          </a:xfrm>
        </p:spPr>
        <p:txBody>
          <a:bodyPr>
            <a:noAutofit/>
          </a:bodyPr>
          <a:lstStyle/>
          <a:p>
            <a:r>
              <a:rPr lang="en-US" sz="2400" dirty="0"/>
              <a:t>Every My Schoolhouse’s employee should be aware of the following behaviors that might be indicative of misconduct:</a:t>
            </a:r>
            <a:br>
              <a:rPr lang="en-US" sz="2400" dirty="0"/>
            </a:br>
            <a:endParaRPr lang="en-US" sz="2400" dirty="0"/>
          </a:p>
        </p:txBody>
      </p:sp>
      <p:sp>
        <p:nvSpPr>
          <p:cNvPr id="3" name="Content Placeholder 2">
            <a:extLst>
              <a:ext uri="{FF2B5EF4-FFF2-40B4-BE49-F238E27FC236}">
                <a16:creationId xmlns:a16="http://schemas.microsoft.com/office/drawing/2014/main" id="{B63C9060-BEED-44B3-943F-401A7BF64D6D}"/>
              </a:ext>
            </a:extLst>
          </p:cNvPr>
          <p:cNvSpPr>
            <a:spLocks noGrp="1"/>
          </p:cNvSpPr>
          <p:nvPr>
            <p:ph sz="half" idx="1"/>
          </p:nvPr>
        </p:nvSpPr>
        <p:spPr>
          <a:xfrm>
            <a:off x="324727" y="1984884"/>
            <a:ext cx="10235843" cy="4024125"/>
          </a:xfrm>
        </p:spPr>
        <p:txBody>
          <a:bodyPr>
            <a:normAutofit fontScale="55000" lnSpcReduction="20000"/>
          </a:bodyPr>
          <a:lstStyle/>
          <a:p>
            <a:pPr marL="0" indent="0">
              <a:lnSpc>
                <a:spcPct val="120000"/>
              </a:lnSpc>
              <a:buNone/>
            </a:pPr>
            <a:r>
              <a:rPr lang="en-US" sz="4400" dirty="0"/>
              <a:t>Our school values the worth and dignity of every person, the pursuit of truth, devotion to excellence, acquisition of knowledge, and the nurture of democratic citizenship. Essential to the achievement of these standards are the freedom to learn and to teach and the guarantee of equal opportunity for all.</a:t>
            </a:r>
          </a:p>
          <a:p>
            <a:pPr marL="0" indent="0">
              <a:lnSpc>
                <a:spcPct val="120000"/>
              </a:lnSpc>
              <a:buNone/>
            </a:pPr>
            <a:r>
              <a:rPr lang="en-US" sz="4400" dirty="0"/>
              <a:t>Our primary concern is the student and the development of the student's potential.</a:t>
            </a:r>
          </a:p>
          <a:p>
            <a:pPr marL="0" indent="0">
              <a:lnSpc>
                <a:spcPct val="120000"/>
              </a:lnSpc>
              <a:buNone/>
            </a:pPr>
            <a:r>
              <a:rPr lang="en-US" sz="4400" dirty="0"/>
              <a:t>Employees will therefore strive for professional growth and will seek to exercise the best professional judgment and integrity.</a:t>
            </a:r>
          </a:p>
          <a:p>
            <a:pPr marL="0" indent="0">
              <a:buNone/>
            </a:pPr>
            <a:endParaRPr lang="en-US" dirty="0"/>
          </a:p>
        </p:txBody>
      </p:sp>
      <p:pic>
        <p:nvPicPr>
          <p:cNvPr id="5" name="Recorded Sound">
            <a:hlinkClick r:id="" action="ppaction://media"/>
            <a:extLst>
              <a:ext uri="{FF2B5EF4-FFF2-40B4-BE49-F238E27FC236}">
                <a16:creationId xmlns:a16="http://schemas.microsoft.com/office/drawing/2014/main" id="{6229C4A0-5EDD-428E-AD6F-64B4EA148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1804" y="313278"/>
            <a:ext cx="609600" cy="609600"/>
          </a:xfrm>
          <a:prstGeom prst="rect">
            <a:avLst/>
          </a:prstGeom>
        </p:spPr>
      </p:pic>
      <p:pic>
        <p:nvPicPr>
          <p:cNvPr id="10" name="Picture 9" descr="A close up of a logo&#10;&#10;Description automatically generated">
            <a:extLst>
              <a:ext uri="{FF2B5EF4-FFF2-40B4-BE49-F238E27FC236}">
                <a16:creationId xmlns:a16="http://schemas.microsoft.com/office/drawing/2014/main" id="{492590C8-7A99-473F-98C1-8E6049368AB7}"/>
              </a:ext>
            </a:extLst>
          </p:cNvPr>
          <p:cNvPicPr>
            <a:picLocks noChangeAspect="1"/>
          </p:cNvPicPr>
          <p:nvPr/>
        </p:nvPicPr>
        <p:blipFill>
          <a:blip r:embed="rId5">
            <a:duotone>
              <a:schemeClr val="accent3">
                <a:shade val="45000"/>
                <a:satMod val="135000"/>
              </a:schemeClr>
              <a:prstClr val="white"/>
            </a:duotone>
            <a:extLst>
              <a:ext uri="{837473B0-CC2E-450A-ABE3-18F120FF3D39}">
                <a1611:picAttrSrcUrl xmlns:a1611="http://schemas.microsoft.com/office/drawing/2016/11/main" r:id="rId6"/>
              </a:ext>
            </a:extLst>
          </a:blip>
          <a:stretch>
            <a:fillRect/>
          </a:stretch>
        </p:blipFill>
        <p:spPr>
          <a:xfrm>
            <a:off x="6679059" y="0"/>
            <a:ext cx="3881511" cy="2083078"/>
          </a:xfrm>
          <a:prstGeom prst="rect">
            <a:avLst/>
          </a:prstGeom>
        </p:spPr>
      </p:pic>
      <p:grpSp>
        <p:nvGrpSpPr>
          <p:cNvPr id="12" name="Group 11">
            <a:extLst>
              <a:ext uri="{FF2B5EF4-FFF2-40B4-BE49-F238E27FC236}">
                <a16:creationId xmlns:a16="http://schemas.microsoft.com/office/drawing/2014/main" id="{B98CE7A1-7DB6-4A2A-A13D-FCAAB38EB5C6}"/>
              </a:ext>
            </a:extLst>
          </p:cNvPr>
          <p:cNvGrpSpPr/>
          <p:nvPr/>
        </p:nvGrpSpPr>
        <p:grpSpPr>
          <a:xfrm>
            <a:off x="7797964" y="5709022"/>
            <a:ext cx="4394036" cy="964861"/>
            <a:chOff x="3947917" y="5655977"/>
            <a:chExt cx="4314912" cy="1023885"/>
          </a:xfrm>
        </p:grpSpPr>
        <p:pic>
          <p:nvPicPr>
            <p:cNvPr id="13" name="Graphic 12" descr="Right pointing backhand index ">
              <a:extLst>
                <a:ext uri="{FF2B5EF4-FFF2-40B4-BE49-F238E27FC236}">
                  <a16:creationId xmlns:a16="http://schemas.microsoft.com/office/drawing/2014/main" id="{C2FFF2BC-DD08-43B8-AC7B-A7981ACA20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576" y="5655977"/>
              <a:ext cx="914400" cy="914400"/>
            </a:xfrm>
            <a:prstGeom prst="rect">
              <a:avLst/>
            </a:prstGeom>
          </p:spPr>
        </p:pic>
        <p:pic>
          <p:nvPicPr>
            <p:cNvPr id="14" name="Graphic 13" descr="Cursor">
              <a:extLst>
                <a:ext uri="{FF2B5EF4-FFF2-40B4-BE49-F238E27FC236}">
                  <a16:creationId xmlns:a16="http://schemas.microsoft.com/office/drawing/2014/main" id="{3B6D05BD-37D9-409F-8439-4A801B81CA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8259350">
              <a:off x="7348429" y="5655977"/>
              <a:ext cx="914400" cy="914400"/>
            </a:xfrm>
            <a:prstGeom prst="rect">
              <a:avLst/>
            </a:prstGeom>
          </p:spPr>
        </p:pic>
        <p:sp>
          <p:nvSpPr>
            <p:cNvPr id="15" name="TextBox 14">
              <a:extLst>
                <a:ext uri="{FF2B5EF4-FFF2-40B4-BE49-F238E27FC236}">
                  <a16:creationId xmlns:a16="http://schemas.microsoft.com/office/drawing/2014/main" id="{8867EAB6-5E2E-4623-A3CD-833725E3FA3A}"/>
                </a:ext>
              </a:extLst>
            </p:cNvPr>
            <p:cNvSpPr txBox="1"/>
            <p:nvPr/>
          </p:nvSpPr>
          <p:spPr>
            <a:xfrm>
              <a:off x="3947917" y="5700048"/>
              <a:ext cx="2270653" cy="979814"/>
            </a:xfrm>
            <a:prstGeom prst="rect">
              <a:avLst/>
            </a:prstGeom>
            <a:noFill/>
          </p:spPr>
          <p:txBody>
            <a:bodyPr wrap="square" rtlCol="0">
              <a:spAutoFit/>
            </a:bodyPr>
            <a:lstStyle/>
            <a:p>
              <a:r>
                <a:rPr lang="en-US" dirty="0"/>
                <a:t>Press the arrow key to twice move to the next slide</a:t>
              </a:r>
            </a:p>
          </p:txBody>
        </p:sp>
      </p:grpSp>
    </p:spTree>
    <p:extLst>
      <p:ext uri="{BB962C8B-B14F-4D97-AF65-F5344CB8AC3E}">
        <p14:creationId xmlns:p14="http://schemas.microsoft.com/office/powerpoint/2010/main" val="4015812959"/>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284" fill="hold"/>
                                        <p:tgtEl>
                                          <p:spTgt spid="5"/>
                                        </p:tgtEl>
                                      </p:cBhvr>
                                    </p:cmd>
                                  </p:childTnLst>
                                </p:cTn>
                              </p:par>
                              <p:par>
                                <p:cTn id="7" presetID="3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 calcmode="lin" valueType="num">
                                      <p:cBhvr>
                                        <p:cTn id="11" dur="1000" fill="hold"/>
                                        <p:tgtEl>
                                          <p:spTgt spid="10"/>
                                        </p:tgtEl>
                                        <p:attrNameLst>
                                          <p:attrName>style.rotation</p:attrName>
                                        </p:attrNameLst>
                                      </p:cBhvr>
                                      <p:tavLst>
                                        <p:tav tm="0">
                                          <p:val>
                                            <p:fltVal val="90"/>
                                          </p:val>
                                        </p:tav>
                                        <p:tav tm="100000">
                                          <p:val>
                                            <p:fltVal val="0"/>
                                          </p:val>
                                        </p:tav>
                                      </p:tavLst>
                                    </p:anim>
                                    <p:animEffect transition="in" filter="fade">
                                      <p:cBhvr>
                                        <p:cTn id="12" dur="1000"/>
                                        <p:tgtEl>
                                          <p:spTgt spid="10"/>
                                        </p:tgtEl>
                                      </p:cBhvr>
                                    </p:animEffect>
                                  </p:childTnLst>
                                </p:cTn>
                              </p:par>
                            </p:childTnLst>
                          </p:cTn>
                        </p:par>
                        <p:par>
                          <p:cTn id="13" fill="hold">
                            <p:stCondLst>
                              <p:cond delay="1000"/>
                            </p:stCondLst>
                            <p:childTnLst>
                              <p:par>
                                <p:cTn id="14" presetID="26" presetClass="emph" presetSubtype="0" repeatCount="4000" fill="hold" nodeType="after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452</TotalTime>
  <Words>1949</Words>
  <Application>Microsoft Office PowerPoint</Application>
  <PresentationFormat>Widescreen</PresentationFormat>
  <Paragraphs>98</Paragraphs>
  <Slides>20</Slides>
  <Notes>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Century Gothic</vt:lpstr>
      <vt:lpstr>Vapor Trail</vt:lpstr>
      <vt:lpstr>My Schoolhouse, LLC</vt:lpstr>
      <vt:lpstr>PowerPoint Presentation</vt:lpstr>
      <vt:lpstr>PowerPoint Presentation</vt:lpstr>
      <vt:lpstr>mY Schoolhouse</vt:lpstr>
      <vt:lpstr>PowerPoint Presentation</vt:lpstr>
      <vt:lpstr>PowerPoint Presentation</vt:lpstr>
      <vt:lpstr>PowerPoint Presentation</vt:lpstr>
      <vt:lpstr>PowerPoint Presentation</vt:lpstr>
      <vt:lpstr>Every My Schoolhouse’s employee should be aware of the following behaviors that might be indicative of misconduct: </vt:lpstr>
      <vt:lpstr>Concern for the student requires that our instructional personnel: </vt:lpstr>
      <vt:lpstr>Aware of the importance of maintaining the respect and confidence of colleagues, of students, of parents, of the community, and employees of our school</vt:lpstr>
      <vt:lpstr>The following policies are strictly enforced at my schoolhouse : </vt:lpstr>
      <vt:lpstr>Reporting child abuse, abandonment, or neglect </vt:lpstr>
      <vt:lpstr>Signs of Physical Abuse</vt:lpstr>
      <vt:lpstr>Signs of Sexual Abuse</vt:lpstr>
      <vt:lpstr>Signs of Neglect</vt:lpstr>
      <vt:lpstr>Patterns of Abuse</vt:lpstr>
      <vt:lpstr>Liability Protections</vt:lpstr>
      <vt:lpstr>ACKNOWLEDGMENT OF TRAINING &amp; PROCEDURES FOR EMPLOYMENT AT  MY SCHOOLHOUSE, LLC. </vt:lpstr>
      <vt:lpstr>CONFIDENTIALITY POLICY AND PLEDGE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Schoolhouse, llc</dc:title>
  <dc:creator>MyTrang Donahue</dc:creator>
  <cp:lastModifiedBy>My Schoolhouse, LLC. M. Donahue</cp:lastModifiedBy>
  <cp:revision>82</cp:revision>
  <cp:lastPrinted>2023-01-26T19:30:31Z</cp:lastPrinted>
  <dcterms:created xsi:type="dcterms:W3CDTF">2019-06-07T22:08:46Z</dcterms:created>
  <dcterms:modified xsi:type="dcterms:W3CDTF">2023-01-26T19:36:49Z</dcterms:modified>
</cp:coreProperties>
</file>